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 id="2147483672" r:id="rId2"/>
    <p:sldMasterId id="2147483777" r:id="rId3"/>
    <p:sldMasterId id="2147483707" r:id="rId4"/>
    <p:sldMasterId id="2147483709" r:id="rId5"/>
  </p:sldMasterIdLst>
  <p:notesMasterIdLst>
    <p:notesMasterId r:id="rId73"/>
  </p:notesMasterIdLst>
  <p:handoutMasterIdLst>
    <p:handoutMasterId r:id="rId74"/>
  </p:handoutMasterIdLst>
  <p:sldIdLst>
    <p:sldId id="257" r:id="rId6"/>
    <p:sldId id="430" r:id="rId7"/>
    <p:sldId id="374" r:id="rId8"/>
    <p:sldId id="433" r:id="rId9"/>
    <p:sldId id="435" r:id="rId10"/>
    <p:sldId id="491" r:id="rId11"/>
    <p:sldId id="462" r:id="rId12"/>
    <p:sldId id="463" r:id="rId13"/>
    <p:sldId id="464" r:id="rId14"/>
    <p:sldId id="465" r:id="rId15"/>
    <p:sldId id="466" r:id="rId16"/>
    <p:sldId id="467" r:id="rId17"/>
    <p:sldId id="468" r:id="rId18"/>
    <p:sldId id="469" r:id="rId19"/>
    <p:sldId id="470" r:id="rId20"/>
    <p:sldId id="471" r:id="rId21"/>
    <p:sldId id="472" r:id="rId22"/>
    <p:sldId id="473" r:id="rId23"/>
    <p:sldId id="474" r:id="rId24"/>
    <p:sldId id="475" r:id="rId25"/>
    <p:sldId id="476" r:id="rId26"/>
    <p:sldId id="478" r:id="rId27"/>
    <p:sldId id="479" r:id="rId28"/>
    <p:sldId id="480" r:id="rId29"/>
    <p:sldId id="481" r:id="rId30"/>
    <p:sldId id="482" r:id="rId31"/>
    <p:sldId id="483" r:id="rId32"/>
    <p:sldId id="484" r:id="rId33"/>
    <p:sldId id="485" r:id="rId34"/>
    <p:sldId id="451" r:id="rId35"/>
    <p:sldId id="496" r:id="rId36"/>
    <p:sldId id="582" r:id="rId37"/>
    <p:sldId id="533" r:id="rId38"/>
    <p:sldId id="534" r:id="rId39"/>
    <p:sldId id="535" r:id="rId40"/>
    <p:sldId id="536" r:id="rId41"/>
    <p:sldId id="537" r:id="rId42"/>
    <p:sldId id="583" r:id="rId43"/>
    <p:sldId id="584" r:id="rId44"/>
    <p:sldId id="585" r:id="rId45"/>
    <p:sldId id="586" r:id="rId46"/>
    <p:sldId id="538" r:id="rId47"/>
    <p:sldId id="539" r:id="rId48"/>
    <p:sldId id="550" r:id="rId49"/>
    <p:sldId id="551" r:id="rId50"/>
    <p:sldId id="552" r:id="rId51"/>
    <p:sldId id="553" r:id="rId52"/>
    <p:sldId id="554" r:id="rId53"/>
    <p:sldId id="555" r:id="rId54"/>
    <p:sldId id="556" r:id="rId55"/>
    <p:sldId id="557" r:id="rId56"/>
    <p:sldId id="558" r:id="rId57"/>
    <p:sldId id="559" r:id="rId58"/>
    <p:sldId id="560" r:id="rId59"/>
    <p:sldId id="561" r:id="rId60"/>
    <p:sldId id="562" r:id="rId61"/>
    <p:sldId id="563" r:id="rId62"/>
    <p:sldId id="564" r:id="rId63"/>
    <p:sldId id="565" r:id="rId64"/>
    <p:sldId id="566" r:id="rId65"/>
    <p:sldId id="568" r:id="rId66"/>
    <p:sldId id="567" r:id="rId67"/>
    <p:sldId id="569" r:id="rId68"/>
    <p:sldId id="570" r:id="rId69"/>
    <p:sldId id="571" r:id="rId70"/>
    <p:sldId id="500" r:id="rId71"/>
    <p:sldId id="581" r:id="rId72"/>
  </p:sldIdLst>
  <p:sldSz cx="9144000" cy="5143500" type="screen16x9"/>
  <p:notesSz cx="9144000" cy="6858000"/>
  <p:defaultTextStyle>
    <a:defPPr>
      <a:defRPr lang="fr-FR"/>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7" userDrawn="1">
          <p15:clr>
            <a:srgbClr val="A4A3A4"/>
          </p15:clr>
        </p15:guide>
        <p15:guide id="2" orient="horz" pos="1721" userDrawn="1">
          <p15:clr>
            <a:srgbClr val="A4A3A4"/>
          </p15:clr>
        </p15:guide>
        <p15:guide id="3" orient="horz" pos="2586" userDrawn="1">
          <p15:clr>
            <a:srgbClr val="A4A3A4"/>
          </p15:clr>
        </p15:guide>
        <p15:guide id="4" orient="horz" pos="2842" userDrawn="1">
          <p15:clr>
            <a:srgbClr val="A4A3A4"/>
          </p15:clr>
        </p15:guide>
        <p15:guide id="5" orient="horz" pos="2299" userDrawn="1">
          <p15:clr>
            <a:srgbClr val="A4A3A4"/>
          </p15:clr>
        </p15:guide>
        <p15:guide id="6" orient="horz" pos="1417" userDrawn="1">
          <p15:clr>
            <a:srgbClr val="A4A3A4"/>
          </p15:clr>
        </p15:guide>
        <p15:guide id="7" orient="horz" pos="569" userDrawn="1">
          <p15:clr>
            <a:srgbClr val="A4A3A4"/>
          </p15:clr>
        </p15:guide>
        <p15:guide id="8" orient="horz" pos="793" userDrawn="1">
          <p15:clr>
            <a:srgbClr val="A4A3A4"/>
          </p15:clr>
        </p15:guide>
        <p15:guide id="9" orient="horz" pos="1220" userDrawn="1">
          <p15:clr>
            <a:srgbClr val="A4A3A4"/>
          </p15:clr>
        </p15:guide>
        <p15:guide id="10" orient="horz" pos="2431" userDrawn="1">
          <p15:clr>
            <a:srgbClr val="A4A3A4"/>
          </p15:clr>
        </p15:guide>
        <p15:guide id="11" pos="5600" userDrawn="1">
          <p15:clr>
            <a:srgbClr val="A4A3A4"/>
          </p15:clr>
        </p15:guide>
        <p15:guide id="12" pos="3040" userDrawn="1">
          <p15:clr>
            <a:srgbClr val="A4A3A4"/>
          </p15:clr>
        </p15:guide>
        <p15:guide id="13" pos="160" userDrawn="1">
          <p15:clr>
            <a:srgbClr val="A4A3A4"/>
          </p15:clr>
        </p15:guide>
        <p15:guide id="14"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F1280"/>
    <a:srgbClr val="E60000"/>
    <a:srgbClr val="F39200"/>
    <a:srgbClr val="B2C8DA"/>
    <a:srgbClr val="B2C800"/>
    <a:srgbClr val="C693C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984" autoAdjust="0"/>
    <p:restoredTop sz="72450" autoAdjust="0"/>
  </p:normalViewPr>
  <p:slideViewPr>
    <p:cSldViewPr snapToGrid="0" snapToObjects="1" showGuides="1">
      <p:cViewPr varScale="1">
        <p:scale>
          <a:sx n="107" d="100"/>
          <a:sy n="107" d="100"/>
        </p:scale>
        <p:origin x="408" y="96"/>
      </p:cViewPr>
      <p:guideLst>
        <p:guide orient="horz" pos="3057"/>
        <p:guide orient="horz" pos="1721"/>
        <p:guide orient="horz" pos="2586"/>
        <p:guide orient="horz" pos="2842"/>
        <p:guide orient="horz" pos="2299"/>
        <p:guide orient="horz" pos="1417"/>
        <p:guide orient="horz" pos="569"/>
        <p:guide orient="horz" pos="793"/>
        <p:guide orient="horz" pos="1220"/>
        <p:guide orient="horz" pos="2431"/>
        <p:guide pos="5600"/>
        <p:guide pos="3040"/>
        <p:guide pos="160"/>
        <p:guide pos="2880"/>
      </p:guideLst>
    </p:cSldViewPr>
  </p:slideViewPr>
  <p:notesTextViewPr>
    <p:cViewPr>
      <p:scale>
        <a:sx n="3" d="2"/>
        <a:sy n="3" d="2"/>
      </p:scale>
      <p:origin x="0" y="0"/>
    </p:cViewPr>
  </p:notesTextViewPr>
  <p:sorterViewPr>
    <p:cViewPr varScale="1">
      <p:scale>
        <a:sx n="100" d="100"/>
        <a:sy n="100" d="100"/>
      </p:scale>
      <p:origin x="0" y="-10866"/>
    </p:cViewPr>
  </p:sorterViewPr>
  <p:notesViewPr>
    <p:cSldViewPr snapToGrid="0" snapToObjects="1">
      <p:cViewPr varScale="1">
        <p:scale>
          <a:sx n="102" d="100"/>
          <a:sy n="102" d="100"/>
        </p:scale>
        <p:origin x="39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wmf"/><Relationship Id="rId5" Type="http://schemas.openxmlformats.org/officeDocument/2006/relationships/image" Target="../media/image35.emf"/><Relationship Id="rId4"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5026A1C-D3C9-2D4C-A772-EF6EBC673CD4}" type="slidenum">
              <a:rPr lang="fr-FR" smtClean="0"/>
              <a:t>‹#›</a:t>
            </a:fld>
            <a:endParaRPr lang="fr-FR"/>
          </a:p>
        </p:txBody>
      </p:sp>
    </p:spTree>
    <p:extLst>
      <p:ext uri="{BB962C8B-B14F-4D97-AF65-F5344CB8AC3E}">
        <p14:creationId xmlns:p14="http://schemas.microsoft.com/office/powerpoint/2010/main" val="2036144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9E3E218A-F7D1-4A1D-A87D-A56A2AE028D0}" type="datetimeFigureOut">
              <a:rPr lang="en-GB" smtClean="0"/>
              <a:t>16/09/2018</a:t>
            </a:fld>
            <a:endParaRPr lang="en-GB"/>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63F83FA-6FCF-4BC2-B1A2-40B0F9C34A1A}" type="slidenum">
              <a:rPr lang="en-GB" smtClean="0"/>
              <a:t>‹#›</a:t>
            </a:fld>
            <a:endParaRPr lang="en-GB"/>
          </a:p>
        </p:txBody>
      </p:sp>
    </p:spTree>
    <p:extLst>
      <p:ext uri="{BB962C8B-B14F-4D97-AF65-F5344CB8AC3E}">
        <p14:creationId xmlns:p14="http://schemas.microsoft.com/office/powerpoint/2010/main" val="2794230477"/>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3F83FA-6FCF-4BC2-B1A2-40B0F9C34A1A}" type="slidenum">
              <a:rPr lang="en-GB" smtClean="0"/>
              <a:t>1</a:t>
            </a:fld>
            <a:endParaRPr lang="en-GB"/>
          </a:p>
        </p:txBody>
      </p:sp>
    </p:spTree>
    <p:extLst>
      <p:ext uri="{BB962C8B-B14F-4D97-AF65-F5344CB8AC3E}">
        <p14:creationId xmlns:p14="http://schemas.microsoft.com/office/powerpoint/2010/main" val="1797364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10</a:t>
            </a:fld>
            <a:endParaRPr lang="en-GB"/>
          </a:p>
        </p:txBody>
      </p:sp>
    </p:spTree>
    <p:extLst>
      <p:ext uri="{BB962C8B-B14F-4D97-AF65-F5344CB8AC3E}">
        <p14:creationId xmlns:p14="http://schemas.microsoft.com/office/powerpoint/2010/main" val="84038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11</a:t>
            </a:fld>
            <a:endParaRPr lang="en-GB"/>
          </a:p>
        </p:txBody>
      </p:sp>
    </p:spTree>
    <p:extLst>
      <p:ext uri="{BB962C8B-B14F-4D97-AF65-F5344CB8AC3E}">
        <p14:creationId xmlns:p14="http://schemas.microsoft.com/office/powerpoint/2010/main" val="8880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12</a:t>
            </a:fld>
            <a:endParaRPr lang="en-GB"/>
          </a:p>
        </p:txBody>
      </p:sp>
    </p:spTree>
    <p:extLst>
      <p:ext uri="{BB962C8B-B14F-4D97-AF65-F5344CB8AC3E}">
        <p14:creationId xmlns:p14="http://schemas.microsoft.com/office/powerpoint/2010/main" val="345218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13</a:t>
            </a:fld>
            <a:endParaRPr lang="en-GB"/>
          </a:p>
        </p:txBody>
      </p:sp>
    </p:spTree>
    <p:extLst>
      <p:ext uri="{BB962C8B-B14F-4D97-AF65-F5344CB8AC3E}">
        <p14:creationId xmlns:p14="http://schemas.microsoft.com/office/powerpoint/2010/main" val="372650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smtClean="0"/>
              <a:t>Scanning instruments and instrument 2.0 is a must for Ian </a:t>
            </a:r>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14</a:t>
            </a:fld>
            <a:endParaRPr lang="en-GB"/>
          </a:p>
        </p:txBody>
      </p:sp>
    </p:spTree>
    <p:extLst>
      <p:ext uri="{BB962C8B-B14F-4D97-AF65-F5344CB8AC3E}">
        <p14:creationId xmlns:p14="http://schemas.microsoft.com/office/powerpoint/2010/main" val="226065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15</a:t>
            </a:fld>
            <a:endParaRPr lang="en-GB"/>
          </a:p>
        </p:txBody>
      </p:sp>
    </p:spTree>
    <p:extLst>
      <p:ext uri="{BB962C8B-B14F-4D97-AF65-F5344CB8AC3E}">
        <p14:creationId xmlns:p14="http://schemas.microsoft.com/office/powerpoint/2010/main" val="218227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16</a:t>
            </a:fld>
            <a:endParaRPr lang="en-GB"/>
          </a:p>
        </p:txBody>
      </p:sp>
    </p:spTree>
    <p:extLst>
      <p:ext uri="{BB962C8B-B14F-4D97-AF65-F5344CB8AC3E}">
        <p14:creationId xmlns:p14="http://schemas.microsoft.com/office/powerpoint/2010/main" val="650103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17</a:t>
            </a:fld>
            <a:endParaRPr lang="en-GB"/>
          </a:p>
        </p:txBody>
      </p:sp>
    </p:spTree>
    <p:extLst>
      <p:ext uri="{BB962C8B-B14F-4D97-AF65-F5344CB8AC3E}">
        <p14:creationId xmlns:p14="http://schemas.microsoft.com/office/powerpoint/2010/main" val="366657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18</a:t>
            </a:fld>
            <a:endParaRPr lang="en-GB"/>
          </a:p>
        </p:txBody>
      </p:sp>
    </p:spTree>
    <p:extLst>
      <p:ext uri="{BB962C8B-B14F-4D97-AF65-F5344CB8AC3E}">
        <p14:creationId xmlns:p14="http://schemas.microsoft.com/office/powerpoint/2010/main" val="553838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663F83FA-6FCF-4BC2-B1A2-40B0F9C34A1A}" type="slidenum">
              <a:rPr lang="en-GB" smtClean="0"/>
              <a:t>19</a:t>
            </a:fld>
            <a:endParaRPr lang="en-GB"/>
          </a:p>
        </p:txBody>
      </p:sp>
    </p:spTree>
    <p:extLst>
      <p:ext uri="{BB962C8B-B14F-4D97-AF65-F5344CB8AC3E}">
        <p14:creationId xmlns:p14="http://schemas.microsoft.com/office/powerpoint/2010/main" val="392876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a:t>
            </a:fld>
            <a:endParaRPr lang="en-GB"/>
          </a:p>
        </p:txBody>
      </p:sp>
    </p:spTree>
    <p:extLst>
      <p:ext uri="{BB962C8B-B14F-4D97-AF65-F5344CB8AC3E}">
        <p14:creationId xmlns:p14="http://schemas.microsoft.com/office/powerpoint/2010/main" val="3649062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20</a:t>
            </a:fld>
            <a:endParaRPr lang="en-GB"/>
          </a:p>
        </p:txBody>
      </p:sp>
    </p:spTree>
    <p:extLst>
      <p:ext uri="{BB962C8B-B14F-4D97-AF65-F5344CB8AC3E}">
        <p14:creationId xmlns:p14="http://schemas.microsoft.com/office/powerpoint/2010/main" val="283505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21</a:t>
            </a:fld>
            <a:endParaRPr lang="en-GB"/>
          </a:p>
        </p:txBody>
      </p:sp>
    </p:spTree>
    <p:extLst>
      <p:ext uri="{BB962C8B-B14F-4D97-AF65-F5344CB8AC3E}">
        <p14:creationId xmlns:p14="http://schemas.microsoft.com/office/powerpoint/2010/main" val="562456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22</a:t>
            </a:fld>
            <a:endParaRPr lang="en-GB"/>
          </a:p>
        </p:txBody>
      </p:sp>
    </p:spTree>
    <p:extLst>
      <p:ext uri="{BB962C8B-B14F-4D97-AF65-F5344CB8AC3E}">
        <p14:creationId xmlns:p14="http://schemas.microsoft.com/office/powerpoint/2010/main" val="62740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23</a:t>
            </a:fld>
            <a:endParaRPr lang="en-GB"/>
          </a:p>
        </p:txBody>
      </p:sp>
    </p:spTree>
    <p:extLst>
      <p:ext uri="{BB962C8B-B14F-4D97-AF65-F5344CB8AC3E}">
        <p14:creationId xmlns:p14="http://schemas.microsoft.com/office/powerpoint/2010/main" val="2022421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24</a:t>
            </a:fld>
            <a:endParaRPr lang="en-GB"/>
          </a:p>
        </p:txBody>
      </p:sp>
    </p:spTree>
    <p:extLst>
      <p:ext uri="{BB962C8B-B14F-4D97-AF65-F5344CB8AC3E}">
        <p14:creationId xmlns:p14="http://schemas.microsoft.com/office/powerpoint/2010/main" val="2093620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25</a:t>
            </a:fld>
            <a:endParaRPr lang="en-GB"/>
          </a:p>
        </p:txBody>
      </p:sp>
    </p:spTree>
    <p:extLst>
      <p:ext uri="{BB962C8B-B14F-4D97-AF65-F5344CB8AC3E}">
        <p14:creationId xmlns:p14="http://schemas.microsoft.com/office/powerpoint/2010/main" val="283950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26</a:t>
            </a:fld>
            <a:endParaRPr lang="en-GB"/>
          </a:p>
        </p:txBody>
      </p:sp>
    </p:spTree>
    <p:extLst>
      <p:ext uri="{BB962C8B-B14F-4D97-AF65-F5344CB8AC3E}">
        <p14:creationId xmlns:p14="http://schemas.microsoft.com/office/powerpoint/2010/main" val="3695965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27</a:t>
            </a:fld>
            <a:endParaRPr lang="en-GB"/>
          </a:p>
        </p:txBody>
      </p:sp>
    </p:spTree>
    <p:extLst>
      <p:ext uri="{BB962C8B-B14F-4D97-AF65-F5344CB8AC3E}">
        <p14:creationId xmlns:p14="http://schemas.microsoft.com/office/powerpoint/2010/main" val="4269273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28</a:t>
            </a:fld>
            <a:endParaRPr lang="en-GB"/>
          </a:p>
        </p:txBody>
      </p:sp>
    </p:spTree>
    <p:extLst>
      <p:ext uri="{BB962C8B-B14F-4D97-AF65-F5344CB8AC3E}">
        <p14:creationId xmlns:p14="http://schemas.microsoft.com/office/powerpoint/2010/main" val="2080219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29</a:t>
            </a:fld>
            <a:endParaRPr lang="en-GB"/>
          </a:p>
        </p:txBody>
      </p:sp>
    </p:spTree>
    <p:extLst>
      <p:ext uri="{BB962C8B-B14F-4D97-AF65-F5344CB8AC3E}">
        <p14:creationId xmlns:p14="http://schemas.microsoft.com/office/powerpoint/2010/main" val="31286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smtClean="0"/>
              <a:t>(kadanoff04) Simulations and</a:t>
            </a:r>
            <a:r>
              <a:rPr lang="en-US" baseline="0" dirty="0" smtClean="0"/>
              <a:t> computer modelling play an increasingly important role in all aspects of our lives, and science is not an exception. But the first question is if we really need them and what can they provide. This paper by Leo </a:t>
            </a:r>
            <a:r>
              <a:rPr lang="en-US" baseline="0" dirty="0" err="1" smtClean="0"/>
              <a:t>Kadanoff</a:t>
            </a:r>
            <a:r>
              <a:rPr lang="en-US" baseline="0" dirty="0" smtClean="0"/>
              <a:t> provides some answers to this question. The short abstract reads … Then he mentions some of the nicest examples of the application of simulations in different scientific fields, but he also points the limitations. For example, only in a few rare cases simulations have been at the origin of new discovery. The development of chaos theory is one of these examples, as well as the discovery of long time tails in the VACF of fluids. This was discovered  in one of the first MD simulations and remained a surprise and a mystery for some time, until it was understood later as a consequence of hydrodynamic flow. But those are exceptions, and in most of the cases the usual role of the simulation is to complement theory and experiment. And when doing this, we need to be very careful to avoid being biased by our expectations, as there are many examples of simulations used to support experimental interpretations that were found to be wrong later. So we have to be careful, but simulations can be very helpful when used wisely together with experiment and theory, and </a:t>
            </a:r>
            <a:r>
              <a:rPr lang="en-US" baseline="0" dirty="0" err="1" smtClean="0"/>
              <a:t>Kadanoff</a:t>
            </a:r>
            <a:r>
              <a:rPr lang="en-US" baseline="0" dirty="0" smtClean="0"/>
              <a:t> gives a nice summary with this sentence: …</a:t>
            </a:r>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a:t>
            </a:fld>
            <a:endParaRPr lang="en-GB"/>
          </a:p>
        </p:txBody>
      </p:sp>
    </p:spTree>
    <p:extLst>
      <p:ext uri="{BB962C8B-B14F-4D97-AF65-F5344CB8AC3E}">
        <p14:creationId xmlns:p14="http://schemas.microsoft.com/office/powerpoint/2010/main" val="4012290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63F83FA-6FCF-4BC2-B1A2-40B0F9C34A1A}" type="slidenum">
              <a:rPr lang="en-GB" smtClean="0"/>
              <a:t>30</a:t>
            </a:fld>
            <a:endParaRPr lang="en-GB"/>
          </a:p>
        </p:txBody>
      </p:sp>
    </p:spTree>
    <p:extLst>
      <p:ext uri="{BB962C8B-B14F-4D97-AF65-F5344CB8AC3E}">
        <p14:creationId xmlns:p14="http://schemas.microsoft.com/office/powerpoint/2010/main" val="2686002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31</a:t>
            </a:fld>
            <a:endParaRPr lang="en-GB"/>
          </a:p>
        </p:txBody>
      </p:sp>
    </p:spTree>
    <p:extLst>
      <p:ext uri="{BB962C8B-B14F-4D97-AF65-F5344CB8AC3E}">
        <p14:creationId xmlns:p14="http://schemas.microsoft.com/office/powerpoint/2010/main" val="4039288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32</a:t>
            </a:fld>
            <a:endParaRPr lang="en-GB"/>
          </a:p>
        </p:txBody>
      </p:sp>
    </p:spTree>
    <p:extLst>
      <p:ext uri="{BB962C8B-B14F-4D97-AF65-F5344CB8AC3E}">
        <p14:creationId xmlns:p14="http://schemas.microsoft.com/office/powerpoint/2010/main" val="3733643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33</a:t>
            </a:fld>
            <a:endParaRPr lang="en-GB"/>
          </a:p>
        </p:txBody>
      </p:sp>
    </p:spTree>
    <p:extLst>
      <p:ext uri="{BB962C8B-B14F-4D97-AF65-F5344CB8AC3E}">
        <p14:creationId xmlns:p14="http://schemas.microsoft.com/office/powerpoint/2010/main" val="154581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34</a:t>
            </a:fld>
            <a:endParaRPr lang="en-GB"/>
          </a:p>
        </p:txBody>
      </p:sp>
    </p:spTree>
    <p:extLst>
      <p:ext uri="{BB962C8B-B14F-4D97-AF65-F5344CB8AC3E}">
        <p14:creationId xmlns:p14="http://schemas.microsoft.com/office/powerpoint/2010/main" val="3612008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35</a:t>
            </a:fld>
            <a:endParaRPr lang="en-GB"/>
          </a:p>
        </p:txBody>
      </p:sp>
    </p:spTree>
    <p:extLst>
      <p:ext uri="{BB962C8B-B14F-4D97-AF65-F5344CB8AC3E}">
        <p14:creationId xmlns:p14="http://schemas.microsoft.com/office/powerpoint/2010/main" val="849123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36</a:t>
            </a:fld>
            <a:endParaRPr lang="en-GB"/>
          </a:p>
        </p:txBody>
      </p:sp>
    </p:spTree>
    <p:extLst>
      <p:ext uri="{BB962C8B-B14F-4D97-AF65-F5344CB8AC3E}">
        <p14:creationId xmlns:p14="http://schemas.microsoft.com/office/powerpoint/2010/main" val="3855403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37</a:t>
            </a:fld>
            <a:endParaRPr lang="en-GB"/>
          </a:p>
        </p:txBody>
      </p:sp>
    </p:spTree>
    <p:extLst>
      <p:ext uri="{BB962C8B-B14F-4D97-AF65-F5344CB8AC3E}">
        <p14:creationId xmlns:p14="http://schemas.microsoft.com/office/powerpoint/2010/main" val="1352582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38</a:t>
            </a:fld>
            <a:endParaRPr lang="en-GB"/>
          </a:p>
        </p:txBody>
      </p:sp>
    </p:spTree>
    <p:extLst>
      <p:ext uri="{BB962C8B-B14F-4D97-AF65-F5344CB8AC3E}">
        <p14:creationId xmlns:p14="http://schemas.microsoft.com/office/powerpoint/2010/main" val="2827200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39</a:t>
            </a:fld>
            <a:endParaRPr lang="en-GB"/>
          </a:p>
        </p:txBody>
      </p:sp>
    </p:spTree>
    <p:extLst>
      <p:ext uri="{BB962C8B-B14F-4D97-AF65-F5344CB8AC3E}">
        <p14:creationId xmlns:p14="http://schemas.microsoft.com/office/powerpoint/2010/main" val="260704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smtClean="0"/>
              <a:t>So</a:t>
            </a:r>
            <a:r>
              <a:rPr lang="en-US" baseline="0" dirty="0" smtClean="0"/>
              <a:t> if we decide that we need to simulate our system, or that a simulation could help us, then the next question is: What kind of simulation? There are many possibilities, and as expected, the most accurate ones are the most computationally expensive, meaning that we can apply them only to small systems and few configurations. By loosing accuracy and decreasing the level of detail (e.g. renouncing to describe the electrons and using an empirical potential instead, of renouncing to a full atomic description of the system and replacing several atoms by a larger blob), we can increase considerably the time and length scales.  Finally using finite element methods we can reach macroscopic scales. For neutron scatterers, the most useful tools are DFT and empirical MD, and the final choice will depend on the size of the system to study, the properties in which we are interested, and the time and resources available. </a:t>
            </a:r>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a:t>
            </a:fld>
            <a:endParaRPr lang="en-GB"/>
          </a:p>
        </p:txBody>
      </p:sp>
    </p:spTree>
    <p:extLst>
      <p:ext uri="{BB962C8B-B14F-4D97-AF65-F5344CB8AC3E}">
        <p14:creationId xmlns:p14="http://schemas.microsoft.com/office/powerpoint/2010/main" val="3578209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40</a:t>
            </a:fld>
            <a:endParaRPr lang="en-GB"/>
          </a:p>
        </p:txBody>
      </p:sp>
    </p:spTree>
    <p:extLst>
      <p:ext uri="{BB962C8B-B14F-4D97-AF65-F5344CB8AC3E}">
        <p14:creationId xmlns:p14="http://schemas.microsoft.com/office/powerpoint/2010/main" val="2617430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41</a:t>
            </a:fld>
            <a:endParaRPr lang="en-GB"/>
          </a:p>
        </p:txBody>
      </p:sp>
    </p:spTree>
    <p:extLst>
      <p:ext uri="{BB962C8B-B14F-4D97-AF65-F5344CB8AC3E}">
        <p14:creationId xmlns:p14="http://schemas.microsoft.com/office/powerpoint/2010/main" val="573166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42</a:t>
            </a:fld>
            <a:endParaRPr lang="en-GB"/>
          </a:p>
        </p:txBody>
      </p:sp>
    </p:spTree>
    <p:extLst>
      <p:ext uri="{BB962C8B-B14F-4D97-AF65-F5344CB8AC3E}">
        <p14:creationId xmlns:p14="http://schemas.microsoft.com/office/powerpoint/2010/main" val="912182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43</a:t>
            </a:fld>
            <a:endParaRPr lang="en-GB"/>
          </a:p>
        </p:txBody>
      </p:sp>
    </p:spTree>
    <p:extLst>
      <p:ext uri="{BB962C8B-B14F-4D97-AF65-F5344CB8AC3E}">
        <p14:creationId xmlns:p14="http://schemas.microsoft.com/office/powerpoint/2010/main" val="497375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44</a:t>
            </a:fld>
            <a:endParaRPr lang="en-GB"/>
          </a:p>
        </p:txBody>
      </p:sp>
    </p:spTree>
    <p:extLst>
      <p:ext uri="{BB962C8B-B14F-4D97-AF65-F5344CB8AC3E}">
        <p14:creationId xmlns:p14="http://schemas.microsoft.com/office/powerpoint/2010/main" val="2826498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45</a:t>
            </a:fld>
            <a:endParaRPr lang="en-GB"/>
          </a:p>
        </p:txBody>
      </p:sp>
    </p:spTree>
    <p:extLst>
      <p:ext uri="{BB962C8B-B14F-4D97-AF65-F5344CB8AC3E}">
        <p14:creationId xmlns:p14="http://schemas.microsoft.com/office/powerpoint/2010/main" val="2837511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46</a:t>
            </a:fld>
            <a:endParaRPr lang="en-GB"/>
          </a:p>
        </p:txBody>
      </p:sp>
    </p:spTree>
    <p:extLst>
      <p:ext uri="{BB962C8B-B14F-4D97-AF65-F5344CB8AC3E}">
        <p14:creationId xmlns:p14="http://schemas.microsoft.com/office/powerpoint/2010/main" val="56227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47</a:t>
            </a:fld>
            <a:endParaRPr lang="en-GB"/>
          </a:p>
        </p:txBody>
      </p:sp>
    </p:spTree>
    <p:extLst>
      <p:ext uri="{BB962C8B-B14F-4D97-AF65-F5344CB8AC3E}">
        <p14:creationId xmlns:p14="http://schemas.microsoft.com/office/powerpoint/2010/main" val="526158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48</a:t>
            </a:fld>
            <a:endParaRPr lang="en-GB"/>
          </a:p>
        </p:txBody>
      </p:sp>
    </p:spTree>
    <p:extLst>
      <p:ext uri="{BB962C8B-B14F-4D97-AF65-F5344CB8AC3E}">
        <p14:creationId xmlns:p14="http://schemas.microsoft.com/office/powerpoint/2010/main" val="624402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49</a:t>
            </a:fld>
            <a:endParaRPr lang="en-GB"/>
          </a:p>
        </p:txBody>
      </p:sp>
    </p:spTree>
    <p:extLst>
      <p:ext uri="{BB962C8B-B14F-4D97-AF65-F5344CB8AC3E}">
        <p14:creationId xmlns:p14="http://schemas.microsoft.com/office/powerpoint/2010/main" val="364712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smtClean="0"/>
              <a:t>Basically</a:t>
            </a:r>
            <a:r>
              <a:rPr lang="en-US" baseline="0" dirty="0" smtClean="0"/>
              <a:t> we have two almost independent choices. First the method that we want to use to treat the intermolecular and interatomic forces (compromise accuracy/efficiency).  And then the method that we want to use to sample phase space. The choice will depend mainly on the kind of properties we are interested in. E.g., LD will be the more efficient to get the phonon dispersion curves in a crystal, and from this the main thermodynamic properties. The main limitation is then that we assume the validity of the harmonic approximation. MC is the best method to compute structural and thermodynamic properties, as well as to explore different thermodynamic ensembles. But dynamic properties can not be calculated using MC. For this, we will need MD, which is the more general method.</a:t>
            </a:r>
          </a:p>
          <a:p>
            <a:endParaRPr lang="en-US" baseline="0" dirty="0" smtClean="0"/>
          </a:p>
          <a:p>
            <a:r>
              <a:rPr lang="en-US" baseline="0" dirty="0" smtClean="0"/>
              <a:t>Finally there are other methods a little bit apart, where the basic approach consists in removing completely the fast degrees of freedom, typically associated with the solvent, which are substituted by stochastic terms in the equations of motion. E.g. the solvent is mimicked by a friction coefficient and a random noise. Subtle differences between them, but not going into this (</a:t>
            </a:r>
            <a:r>
              <a:rPr lang="en-US" baseline="0" dirty="0" err="1" smtClean="0"/>
              <a:t>schiller_thesis_DPD</a:t>
            </a:r>
            <a:r>
              <a:rPr lang="en-US" baseline="0" dirty="0" smtClean="0"/>
              <a:t>).</a:t>
            </a:r>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a:t>
            </a:fld>
            <a:endParaRPr lang="en-GB"/>
          </a:p>
        </p:txBody>
      </p:sp>
    </p:spTree>
    <p:extLst>
      <p:ext uri="{BB962C8B-B14F-4D97-AF65-F5344CB8AC3E}">
        <p14:creationId xmlns:p14="http://schemas.microsoft.com/office/powerpoint/2010/main" val="144352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50</a:t>
            </a:fld>
            <a:endParaRPr lang="en-GB"/>
          </a:p>
        </p:txBody>
      </p:sp>
    </p:spTree>
    <p:extLst>
      <p:ext uri="{BB962C8B-B14F-4D97-AF65-F5344CB8AC3E}">
        <p14:creationId xmlns:p14="http://schemas.microsoft.com/office/powerpoint/2010/main" val="3082847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51</a:t>
            </a:fld>
            <a:endParaRPr lang="en-GB"/>
          </a:p>
        </p:txBody>
      </p:sp>
    </p:spTree>
    <p:extLst>
      <p:ext uri="{BB962C8B-B14F-4D97-AF65-F5344CB8AC3E}">
        <p14:creationId xmlns:p14="http://schemas.microsoft.com/office/powerpoint/2010/main" val="53908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52</a:t>
            </a:fld>
            <a:endParaRPr lang="en-GB"/>
          </a:p>
        </p:txBody>
      </p:sp>
    </p:spTree>
    <p:extLst>
      <p:ext uri="{BB962C8B-B14F-4D97-AF65-F5344CB8AC3E}">
        <p14:creationId xmlns:p14="http://schemas.microsoft.com/office/powerpoint/2010/main" val="2926522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53</a:t>
            </a:fld>
            <a:endParaRPr lang="en-GB"/>
          </a:p>
        </p:txBody>
      </p:sp>
    </p:spTree>
    <p:extLst>
      <p:ext uri="{BB962C8B-B14F-4D97-AF65-F5344CB8AC3E}">
        <p14:creationId xmlns:p14="http://schemas.microsoft.com/office/powerpoint/2010/main" val="24648689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54</a:t>
            </a:fld>
            <a:endParaRPr lang="en-GB"/>
          </a:p>
        </p:txBody>
      </p:sp>
    </p:spTree>
    <p:extLst>
      <p:ext uri="{BB962C8B-B14F-4D97-AF65-F5344CB8AC3E}">
        <p14:creationId xmlns:p14="http://schemas.microsoft.com/office/powerpoint/2010/main" val="4007496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55</a:t>
            </a:fld>
            <a:endParaRPr lang="en-GB"/>
          </a:p>
        </p:txBody>
      </p:sp>
    </p:spTree>
    <p:extLst>
      <p:ext uri="{BB962C8B-B14F-4D97-AF65-F5344CB8AC3E}">
        <p14:creationId xmlns:p14="http://schemas.microsoft.com/office/powerpoint/2010/main" val="7156451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56</a:t>
            </a:fld>
            <a:endParaRPr lang="en-GB"/>
          </a:p>
        </p:txBody>
      </p:sp>
    </p:spTree>
    <p:extLst>
      <p:ext uri="{BB962C8B-B14F-4D97-AF65-F5344CB8AC3E}">
        <p14:creationId xmlns:p14="http://schemas.microsoft.com/office/powerpoint/2010/main" val="1205675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57</a:t>
            </a:fld>
            <a:endParaRPr lang="en-GB"/>
          </a:p>
        </p:txBody>
      </p:sp>
    </p:spTree>
    <p:extLst>
      <p:ext uri="{BB962C8B-B14F-4D97-AF65-F5344CB8AC3E}">
        <p14:creationId xmlns:p14="http://schemas.microsoft.com/office/powerpoint/2010/main" val="267873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58</a:t>
            </a:fld>
            <a:endParaRPr lang="en-GB"/>
          </a:p>
        </p:txBody>
      </p:sp>
    </p:spTree>
    <p:extLst>
      <p:ext uri="{BB962C8B-B14F-4D97-AF65-F5344CB8AC3E}">
        <p14:creationId xmlns:p14="http://schemas.microsoft.com/office/powerpoint/2010/main" val="3470366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59</a:t>
            </a:fld>
            <a:endParaRPr lang="en-GB"/>
          </a:p>
        </p:txBody>
      </p:sp>
    </p:spTree>
    <p:extLst>
      <p:ext uri="{BB962C8B-B14F-4D97-AF65-F5344CB8AC3E}">
        <p14:creationId xmlns:p14="http://schemas.microsoft.com/office/powerpoint/2010/main" val="2401658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a:t>
            </a:fld>
            <a:endParaRPr lang="en-GB"/>
          </a:p>
        </p:txBody>
      </p:sp>
    </p:spTree>
    <p:extLst>
      <p:ext uri="{BB962C8B-B14F-4D97-AF65-F5344CB8AC3E}">
        <p14:creationId xmlns:p14="http://schemas.microsoft.com/office/powerpoint/2010/main" val="250850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60</a:t>
            </a:fld>
            <a:endParaRPr lang="en-GB"/>
          </a:p>
        </p:txBody>
      </p:sp>
    </p:spTree>
    <p:extLst>
      <p:ext uri="{BB962C8B-B14F-4D97-AF65-F5344CB8AC3E}">
        <p14:creationId xmlns:p14="http://schemas.microsoft.com/office/powerpoint/2010/main" val="42047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61</a:t>
            </a:fld>
            <a:endParaRPr lang="en-GB"/>
          </a:p>
        </p:txBody>
      </p:sp>
    </p:spTree>
    <p:extLst>
      <p:ext uri="{BB962C8B-B14F-4D97-AF65-F5344CB8AC3E}">
        <p14:creationId xmlns:p14="http://schemas.microsoft.com/office/powerpoint/2010/main" val="24128457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62</a:t>
            </a:fld>
            <a:endParaRPr lang="en-GB"/>
          </a:p>
        </p:txBody>
      </p:sp>
    </p:spTree>
    <p:extLst>
      <p:ext uri="{BB962C8B-B14F-4D97-AF65-F5344CB8AC3E}">
        <p14:creationId xmlns:p14="http://schemas.microsoft.com/office/powerpoint/2010/main" val="26300786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63</a:t>
            </a:fld>
            <a:endParaRPr lang="en-GB"/>
          </a:p>
        </p:txBody>
      </p:sp>
    </p:spTree>
    <p:extLst>
      <p:ext uri="{BB962C8B-B14F-4D97-AF65-F5344CB8AC3E}">
        <p14:creationId xmlns:p14="http://schemas.microsoft.com/office/powerpoint/2010/main" val="14626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64</a:t>
            </a:fld>
            <a:endParaRPr lang="en-GB"/>
          </a:p>
        </p:txBody>
      </p:sp>
    </p:spTree>
    <p:extLst>
      <p:ext uri="{BB962C8B-B14F-4D97-AF65-F5344CB8AC3E}">
        <p14:creationId xmlns:p14="http://schemas.microsoft.com/office/powerpoint/2010/main" val="32661628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65</a:t>
            </a:fld>
            <a:endParaRPr lang="en-GB"/>
          </a:p>
        </p:txBody>
      </p:sp>
    </p:spTree>
    <p:extLst>
      <p:ext uri="{BB962C8B-B14F-4D97-AF65-F5344CB8AC3E}">
        <p14:creationId xmlns:p14="http://schemas.microsoft.com/office/powerpoint/2010/main" val="2383556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63F83FA-6FCF-4BC2-B1A2-40B0F9C34A1A}" type="slidenum">
              <a:rPr lang="en-GB" smtClean="0"/>
              <a:t>66</a:t>
            </a:fld>
            <a:endParaRPr lang="en-GB"/>
          </a:p>
        </p:txBody>
      </p:sp>
    </p:spTree>
    <p:extLst>
      <p:ext uri="{BB962C8B-B14F-4D97-AF65-F5344CB8AC3E}">
        <p14:creationId xmlns:p14="http://schemas.microsoft.com/office/powerpoint/2010/main" val="16361061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67</a:t>
            </a:fld>
            <a:endParaRPr lang="en-GB"/>
          </a:p>
        </p:txBody>
      </p:sp>
    </p:spTree>
    <p:extLst>
      <p:ext uri="{BB962C8B-B14F-4D97-AF65-F5344CB8AC3E}">
        <p14:creationId xmlns:p14="http://schemas.microsoft.com/office/powerpoint/2010/main" val="78056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7</a:t>
            </a:fld>
            <a:endParaRPr lang="en-GB"/>
          </a:p>
        </p:txBody>
      </p:sp>
    </p:spTree>
    <p:extLst>
      <p:ext uri="{BB962C8B-B14F-4D97-AF65-F5344CB8AC3E}">
        <p14:creationId xmlns:p14="http://schemas.microsoft.com/office/powerpoint/2010/main" val="2769617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8</a:t>
            </a:fld>
            <a:endParaRPr lang="en-GB"/>
          </a:p>
        </p:txBody>
      </p:sp>
    </p:spTree>
    <p:extLst>
      <p:ext uri="{BB962C8B-B14F-4D97-AF65-F5344CB8AC3E}">
        <p14:creationId xmlns:p14="http://schemas.microsoft.com/office/powerpoint/2010/main" val="138201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3F83FA-6FCF-4BC2-B1A2-40B0F9C34A1A}" type="slidenum">
              <a:rPr lang="en-GB" smtClean="0"/>
              <a:t>9</a:t>
            </a:fld>
            <a:endParaRPr lang="en-GB"/>
          </a:p>
        </p:txBody>
      </p:sp>
    </p:spTree>
    <p:extLst>
      <p:ext uri="{BB962C8B-B14F-4D97-AF65-F5344CB8AC3E}">
        <p14:creationId xmlns:p14="http://schemas.microsoft.com/office/powerpoint/2010/main" val="235987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5.xml"/><Relationship Id="rId4" Type="http://schemas.openxmlformats.org/officeDocument/2006/relationships/image" Target="../media/image3.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3" name="Espace réservé du texte 2"/>
          <p:cNvSpPr>
            <a:spLocks noGrp="1"/>
          </p:cNvSpPr>
          <p:nvPr>
            <p:ph type="body" sz="quarter" idx="18" hasCustomPrompt="1"/>
          </p:nvPr>
        </p:nvSpPr>
        <p:spPr>
          <a:xfrm>
            <a:off x="162631" y="910169"/>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9" name="Espace réservé du texte 8"/>
          <p:cNvSpPr>
            <a:spLocks noGrp="1"/>
          </p:cNvSpPr>
          <p:nvPr>
            <p:ph type="body" sz="quarter" idx="20" hasCustomPrompt="1"/>
          </p:nvPr>
        </p:nvSpPr>
        <p:spPr>
          <a:xfrm>
            <a:off x="169342" y="1583103"/>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44045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V1-2 + signature">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2" name="ZoneTexte 11"/>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3" name="Espace réservé du contenu 7"/>
          <p:cNvSpPr>
            <a:spLocks noGrp="1"/>
          </p:cNvSpPr>
          <p:nvPr>
            <p:ph sz="quarter" idx="11" hasCustomPrompt="1"/>
          </p:nvPr>
        </p:nvSpPr>
        <p:spPr>
          <a:xfrm>
            <a:off x="4725493" y="1277395"/>
            <a:ext cx="4064000"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4" name="Espace réservé du contenu 7"/>
          <p:cNvSpPr>
            <a:spLocks noGrp="1"/>
          </p:cNvSpPr>
          <p:nvPr>
            <p:ph sz="quarter" idx="17" hasCustomPrompt="1"/>
          </p:nvPr>
        </p:nvSpPr>
        <p:spPr>
          <a:xfrm>
            <a:off x="162643" y="1277395"/>
            <a:ext cx="4317999"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1"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5"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44454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V1-2 with callout + signature">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1" name="Espace réservé du contenu 7"/>
          <p:cNvSpPr>
            <a:spLocks noGrp="1"/>
          </p:cNvSpPr>
          <p:nvPr>
            <p:ph sz="quarter" idx="11" hasCustomPrompt="1"/>
          </p:nvPr>
        </p:nvSpPr>
        <p:spPr>
          <a:xfrm>
            <a:off x="4725493" y="1277379"/>
            <a:ext cx="4064000"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2" name="ZoneTexte 11"/>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9" name="Espace réservé du texte 3"/>
          <p:cNvSpPr>
            <a:spLocks noGrp="1"/>
          </p:cNvSpPr>
          <p:nvPr>
            <p:ph type="body" sz="quarter" idx="15" hasCustomPrompt="1"/>
          </p:nvPr>
        </p:nvSpPr>
        <p:spPr>
          <a:xfrm>
            <a:off x="170183" y="349916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3" name="Espace réservé du texte 3"/>
          <p:cNvSpPr>
            <a:spLocks noGrp="1"/>
          </p:cNvSpPr>
          <p:nvPr>
            <p:ph type="body" sz="quarter" idx="16" hasCustomPrompt="1"/>
          </p:nvPr>
        </p:nvSpPr>
        <p:spPr>
          <a:xfrm>
            <a:off x="4743780" y="349916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4" name="Espace réservé du contenu 7"/>
          <p:cNvSpPr>
            <a:spLocks noGrp="1"/>
          </p:cNvSpPr>
          <p:nvPr>
            <p:ph sz="quarter" idx="17" hasCustomPrompt="1"/>
          </p:nvPr>
        </p:nvSpPr>
        <p:spPr>
          <a:xfrm>
            <a:off x="162643" y="1277379"/>
            <a:ext cx="4317999"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6"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7"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121069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hasCustomPrompt="1"/>
          </p:nvPr>
        </p:nvSpPr>
        <p:spPr>
          <a:xfrm>
            <a:off x="162631" y="1277379"/>
            <a:ext cx="8727371"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5"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6"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82766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hasCustomPrompt="1"/>
          </p:nvPr>
        </p:nvSpPr>
        <p:spPr>
          <a:xfrm>
            <a:off x="4725493" y="1277379"/>
            <a:ext cx="4064000"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162643" y="1277379"/>
            <a:ext cx="4317999"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6"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7"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768898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hasCustomPrompt="1"/>
          </p:nvPr>
        </p:nvSpPr>
        <p:spPr>
          <a:xfrm>
            <a:off x="170183" y="394682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6" name="Espace réservé du texte 3"/>
          <p:cNvSpPr>
            <a:spLocks noGrp="1"/>
          </p:cNvSpPr>
          <p:nvPr>
            <p:ph type="body" sz="quarter" idx="16" hasCustomPrompt="1"/>
          </p:nvPr>
        </p:nvSpPr>
        <p:spPr>
          <a:xfrm>
            <a:off x="4743780" y="394682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7" name="Espace réservé du contenu 7"/>
          <p:cNvSpPr>
            <a:spLocks noGrp="1"/>
          </p:cNvSpPr>
          <p:nvPr>
            <p:ph sz="quarter" idx="11" hasCustomPrompt="1"/>
          </p:nvPr>
        </p:nvSpPr>
        <p:spPr>
          <a:xfrm>
            <a:off x="4725493" y="1277377"/>
            <a:ext cx="4064000"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contenu 7"/>
          <p:cNvSpPr>
            <a:spLocks noGrp="1"/>
          </p:cNvSpPr>
          <p:nvPr>
            <p:ph sz="quarter" idx="17" hasCustomPrompt="1"/>
          </p:nvPr>
        </p:nvSpPr>
        <p:spPr>
          <a:xfrm>
            <a:off x="162643" y="1277377"/>
            <a:ext cx="4317999"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1"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2"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21669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layout V1-2">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7" name="Espace réservé du contenu 7"/>
          <p:cNvSpPr>
            <a:spLocks noGrp="1"/>
          </p:cNvSpPr>
          <p:nvPr>
            <p:ph sz="quarter" idx="17" hasCustomPrompt="1"/>
          </p:nvPr>
        </p:nvSpPr>
        <p:spPr>
          <a:xfrm>
            <a:off x="162631" y="1277395"/>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9"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412979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V1-2">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Espace réservé du contenu 7"/>
          <p:cNvSpPr>
            <a:spLocks noGrp="1"/>
          </p:cNvSpPr>
          <p:nvPr>
            <p:ph sz="quarter" idx="11" hasCustomPrompt="1"/>
          </p:nvPr>
        </p:nvSpPr>
        <p:spPr>
          <a:xfrm>
            <a:off x="4725493" y="1277395"/>
            <a:ext cx="4064000"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4" name="Espace réservé du contenu 7"/>
          <p:cNvSpPr>
            <a:spLocks noGrp="1"/>
          </p:cNvSpPr>
          <p:nvPr>
            <p:ph sz="quarter" idx="17" hasCustomPrompt="1"/>
          </p:nvPr>
        </p:nvSpPr>
        <p:spPr>
          <a:xfrm>
            <a:off x="162643" y="1277395"/>
            <a:ext cx="4317999"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0"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1"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910852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V1-2 with callout">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1" name="Espace réservé du contenu 7"/>
          <p:cNvSpPr>
            <a:spLocks noGrp="1"/>
          </p:cNvSpPr>
          <p:nvPr>
            <p:ph sz="quarter" idx="11" hasCustomPrompt="1"/>
          </p:nvPr>
        </p:nvSpPr>
        <p:spPr>
          <a:xfrm>
            <a:off x="4725493" y="1277379"/>
            <a:ext cx="4064000"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3"/>
          <p:cNvSpPr>
            <a:spLocks noGrp="1"/>
          </p:cNvSpPr>
          <p:nvPr>
            <p:ph type="body" sz="quarter" idx="15" hasCustomPrompt="1"/>
          </p:nvPr>
        </p:nvSpPr>
        <p:spPr>
          <a:xfrm>
            <a:off x="170183" y="349916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3" name="Espace réservé du texte 3"/>
          <p:cNvSpPr>
            <a:spLocks noGrp="1"/>
          </p:cNvSpPr>
          <p:nvPr>
            <p:ph type="body" sz="quarter" idx="16" hasCustomPrompt="1"/>
          </p:nvPr>
        </p:nvSpPr>
        <p:spPr>
          <a:xfrm>
            <a:off x="4743780" y="349916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4" name="Espace réservé du contenu 7"/>
          <p:cNvSpPr>
            <a:spLocks noGrp="1"/>
          </p:cNvSpPr>
          <p:nvPr>
            <p:ph sz="quarter" idx="17" hasCustomPrompt="1"/>
          </p:nvPr>
        </p:nvSpPr>
        <p:spPr>
          <a:xfrm>
            <a:off x="162643" y="1277379"/>
            <a:ext cx="4317999"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5"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6"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467457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ignatur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1828170"/>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529259"/>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a:blip r:embed="rId3"/>
          <a:stretch>
            <a:fillRect/>
          </a:stretch>
        </p:blipFill>
        <p:spPr>
          <a:xfrm>
            <a:off x="8492067" y="4643967"/>
            <a:ext cx="393700" cy="381000"/>
          </a:xfrm>
          <a:prstGeom prst="rect">
            <a:avLst/>
          </a:prstGeom>
        </p:spPr>
      </p:pic>
      <p:sp>
        <p:nvSpPr>
          <p:cNvPr id="17" name="ZoneTexte 16"/>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8" name="Image 17"/>
          <p:cNvPicPr>
            <a:picLocks noChangeAspect="1"/>
          </p:cNvPicPr>
          <p:nvPr userDrawn="1"/>
        </p:nvPicPr>
        <p:blipFill>
          <a:blip r:embed="rId4"/>
          <a:stretch>
            <a:fillRect/>
          </a:stretch>
        </p:blipFill>
        <p:spPr>
          <a:xfrm>
            <a:off x="4724407" y="4702705"/>
            <a:ext cx="3632200" cy="190500"/>
          </a:xfrm>
          <a:prstGeom prst="rect">
            <a:avLst/>
          </a:prstGeom>
        </p:spPr>
      </p:pic>
      <p:sp>
        <p:nvSpPr>
          <p:cNvPr id="20" name="ZoneTexte 19"/>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3833849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3" name="Image 2" descr=" I - PowerPoint F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pic>
        <p:nvPicPr>
          <p:cNvPr id="4" name="Image 3" descr=" I - PowerPoint Fin_Tex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3829" y="2108200"/>
            <a:ext cx="3011424" cy="923544"/>
          </a:xfrm>
          <a:prstGeom prst="rect">
            <a:avLst/>
          </a:prstGeom>
        </p:spPr>
      </p:pic>
    </p:spTree>
    <p:extLst>
      <p:ext uri="{BB962C8B-B14F-4D97-AF65-F5344CB8AC3E}">
        <p14:creationId xmlns:p14="http://schemas.microsoft.com/office/powerpoint/2010/main" val="28714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5" name="Espace réservé du texte 3"/>
          <p:cNvSpPr>
            <a:spLocks noGrp="1"/>
          </p:cNvSpPr>
          <p:nvPr>
            <p:ph type="body" sz="quarter" idx="15" hasCustomPrompt="1"/>
          </p:nvPr>
        </p:nvSpPr>
        <p:spPr>
          <a:xfrm>
            <a:off x="170183" y="4407132"/>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6" name="Espace réservé du texte 3"/>
          <p:cNvSpPr>
            <a:spLocks noGrp="1"/>
          </p:cNvSpPr>
          <p:nvPr>
            <p:ph type="body" sz="quarter" idx="16" hasCustomPrompt="1"/>
          </p:nvPr>
        </p:nvSpPr>
        <p:spPr>
          <a:xfrm>
            <a:off x="4743780" y="4407132"/>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7" name="Espace réservé du contenu 7"/>
          <p:cNvSpPr>
            <a:spLocks noGrp="1"/>
          </p:cNvSpPr>
          <p:nvPr>
            <p:ph sz="quarter" idx="11" hasCustomPrompt="1"/>
          </p:nvPr>
        </p:nvSpPr>
        <p:spPr>
          <a:xfrm>
            <a:off x="4725493" y="1806112"/>
            <a:ext cx="4064000"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contenu 7"/>
          <p:cNvSpPr>
            <a:spLocks noGrp="1"/>
          </p:cNvSpPr>
          <p:nvPr>
            <p:ph sz="quarter" idx="17" hasCustomPrompt="1"/>
          </p:nvPr>
        </p:nvSpPr>
        <p:spPr>
          <a:xfrm>
            <a:off x="169339" y="1907419"/>
            <a:ext cx="4317999"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2" name="Espace réservé du texte 2"/>
          <p:cNvSpPr>
            <a:spLocks noGrp="1"/>
          </p:cNvSpPr>
          <p:nvPr>
            <p:ph type="body" sz="quarter" idx="18" hasCustomPrompt="1"/>
          </p:nvPr>
        </p:nvSpPr>
        <p:spPr>
          <a:xfrm>
            <a:off x="170183" y="860132"/>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3" name="Espace réservé du texte 8"/>
          <p:cNvSpPr>
            <a:spLocks noGrp="1"/>
          </p:cNvSpPr>
          <p:nvPr>
            <p:ph type="body" sz="quarter" idx="20" hasCustomPrompt="1"/>
          </p:nvPr>
        </p:nvSpPr>
        <p:spPr>
          <a:xfrm>
            <a:off x="170194" y="1469952"/>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530173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picture V1 + signature">
    <p:spTree>
      <p:nvGrpSpPr>
        <p:cNvPr id="1" name=""/>
        <p:cNvGrpSpPr/>
        <p:nvPr/>
      </p:nvGrpSpPr>
      <p:grpSpPr>
        <a:xfrm>
          <a:off x="0" y="0"/>
          <a:ext cx="0" cy="0"/>
          <a:chOff x="0" y="0"/>
          <a:chExt cx="0" cy="0"/>
        </a:xfrm>
      </p:grpSpPr>
      <p:pic>
        <p:nvPicPr>
          <p:cNvPr id="2" name="Image 1" descr=" C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2275132"/>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976220"/>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1" name="Espace réservé pour une image  18"/>
          <p:cNvSpPr>
            <a:spLocks noGrp="1"/>
          </p:cNvSpPr>
          <p:nvPr>
            <p:ph type="pic" sz="quarter" idx="14"/>
          </p:nvPr>
        </p:nvSpPr>
        <p:spPr>
          <a:xfrm>
            <a:off x="0" y="0"/>
            <a:ext cx="9144000" cy="2249488"/>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r>
              <a:rPr lang="fr-FR" smtClean="0"/>
              <a:t>Cliquez sur l'icône pour ajouter une image</a:t>
            </a:r>
            <a:endParaRPr lang="en-US" dirty="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sp>
        <p:nvSpPr>
          <p:cNvPr id="15" name="ZoneTexte 1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2692787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picture V2 + signature">
    <p:spTree>
      <p:nvGrpSpPr>
        <p:cNvPr id="1" name=""/>
        <p:cNvGrpSpPr/>
        <p:nvPr/>
      </p:nvGrpSpPr>
      <p:grpSpPr>
        <a:xfrm>
          <a:off x="0" y="0"/>
          <a:ext cx="0" cy="0"/>
          <a:chOff x="0" y="0"/>
          <a:chExt cx="0" cy="0"/>
        </a:xfrm>
      </p:grpSpPr>
      <p:pic>
        <p:nvPicPr>
          <p:cNvPr id="4" name="Image 3" descr="D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11" name="Espace réservé pour une image  18"/>
          <p:cNvSpPr>
            <a:spLocks noGrp="1"/>
          </p:cNvSpPr>
          <p:nvPr>
            <p:ph type="pic" sz="quarter" idx="14"/>
          </p:nvPr>
        </p:nvSpPr>
        <p:spPr>
          <a:xfrm>
            <a:off x="0" y="0"/>
            <a:ext cx="9144000" cy="2249488"/>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r>
              <a:rPr lang="fr-FR" smtClean="0"/>
              <a:t>Cliquez sur l'icône pour ajouter une image</a:t>
            </a:r>
            <a:endParaRPr lang="en-US" dirty="0"/>
          </a:p>
        </p:txBody>
      </p:sp>
      <p:sp>
        <p:nvSpPr>
          <p:cNvPr id="8" name="Title 1"/>
          <p:cNvSpPr>
            <a:spLocks noGrp="1"/>
          </p:cNvSpPr>
          <p:nvPr>
            <p:ph type="ctrTitle" hasCustomPrompt="1"/>
          </p:nvPr>
        </p:nvSpPr>
        <p:spPr>
          <a:xfrm>
            <a:off x="227015" y="2275132"/>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976220"/>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sp>
        <p:nvSpPr>
          <p:cNvPr id="15" name="ZoneTexte 1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1209417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 signature">
    <p:spTree>
      <p:nvGrpSpPr>
        <p:cNvPr id="1" name=""/>
        <p:cNvGrpSpPr/>
        <p:nvPr/>
      </p:nvGrpSpPr>
      <p:grpSpPr>
        <a:xfrm>
          <a:off x="0" y="0"/>
          <a:ext cx="0" cy="0"/>
          <a:chOff x="0" y="0"/>
          <a:chExt cx="0" cy="0"/>
        </a:xfrm>
      </p:grpSpPr>
      <p:pic>
        <p:nvPicPr>
          <p:cNvPr id="2" name="Image 1" descr=" B - PowerPoint Intercalai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2275132"/>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Title</a:t>
            </a:r>
            <a:endParaRPr lang="en-US" dirty="0"/>
          </a:p>
        </p:txBody>
      </p:sp>
      <p:sp>
        <p:nvSpPr>
          <p:cNvPr id="9" name="Subtitle 2"/>
          <p:cNvSpPr>
            <a:spLocks noGrp="1"/>
          </p:cNvSpPr>
          <p:nvPr>
            <p:ph type="subTitle" idx="1" hasCustomPrompt="1"/>
          </p:nvPr>
        </p:nvSpPr>
        <p:spPr>
          <a:xfrm>
            <a:off x="252415" y="2976220"/>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sp>
        <p:nvSpPr>
          <p:cNvPr id="15" name="ZoneTexte 1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60624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 signature">
    <p:spTree>
      <p:nvGrpSpPr>
        <p:cNvPr id="1" name=""/>
        <p:cNvGrpSpPr/>
        <p:nvPr/>
      </p:nvGrpSpPr>
      <p:grpSpPr>
        <a:xfrm>
          <a:off x="0" y="0"/>
          <a:ext cx="0" cy="0"/>
          <a:chOff x="0" y="0"/>
          <a:chExt cx="0" cy="0"/>
        </a:xfrm>
      </p:grpSpPr>
      <p:pic>
        <p:nvPicPr>
          <p:cNvPr id="3" name="Image 2" descr=" I - PowerPoint F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sp>
        <p:nvSpPr>
          <p:cNvPr id="15" name="ZoneTexte 1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pic>
        <p:nvPicPr>
          <p:cNvPr id="4" name="Image 3" descr=" I - PowerPoint Fin_Tex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3829" y="2108200"/>
            <a:ext cx="3011424" cy="923544"/>
          </a:xfrm>
          <a:prstGeom prst="rect">
            <a:avLst/>
          </a:prstGeom>
        </p:spPr>
      </p:pic>
    </p:spTree>
    <p:extLst>
      <p:ext uri="{BB962C8B-B14F-4D97-AF65-F5344CB8AC3E}">
        <p14:creationId xmlns:p14="http://schemas.microsoft.com/office/powerpoint/2010/main" val="3275847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1828170"/>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529259"/>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a:blip r:embed="rId3"/>
          <a:stretch>
            <a:fillRect/>
          </a:stretch>
        </p:blipFill>
        <p:spPr>
          <a:xfrm>
            <a:off x="8492067" y="4643967"/>
            <a:ext cx="393700" cy="381000"/>
          </a:xfrm>
          <a:prstGeom prst="rect">
            <a:avLst/>
          </a:prstGeom>
        </p:spPr>
      </p:pic>
      <p:pic>
        <p:nvPicPr>
          <p:cNvPr id="18" name="Image 17"/>
          <p:cNvPicPr>
            <a:picLocks noChangeAspect="1"/>
          </p:cNvPicPr>
          <p:nvPr userDrawn="1"/>
        </p:nvPicPr>
        <p:blipFill>
          <a:blip r:embed="rId4"/>
          <a:stretch>
            <a:fillRect/>
          </a:stretch>
        </p:blipFill>
        <p:spPr>
          <a:xfrm>
            <a:off x="4724407" y="4702705"/>
            <a:ext cx="3632200" cy="190500"/>
          </a:xfrm>
          <a:prstGeom prst="rect">
            <a:avLst/>
          </a:prstGeom>
        </p:spPr>
      </p:pic>
      <p:sp>
        <p:nvSpPr>
          <p:cNvPr id="20" name="ZoneTexte 19"/>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2106587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picture V1">
    <p:spTree>
      <p:nvGrpSpPr>
        <p:cNvPr id="1" name=""/>
        <p:cNvGrpSpPr/>
        <p:nvPr/>
      </p:nvGrpSpPr>
      <p:grpSpPr>
        <a:xfrm>
          <a:off x="0" y="0"/>
          <a:ext cx="0" cy="0"/>
          <a:chOff x="0" y="0"/>
          <a:chExt cx="0" cy="0"/>
        </a:xfrm>
      </p:grpSpPr>
      <p:pic>
        <p:nvPicPr>
          <p:cNvPr id="2" name="Image 1" descr=" C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2275132"/>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976220"/>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1" name="Espace réservé pour une image  18"/>
          <p:cNvSpPr>
            <a:spLocks noGrp="1"/>
          </p:cNvSpPr>
          <p:nvPr>
            <p:ph type="pic" sz="quarter" idx="14"/>
          </p:nvPr>
        </p:nvSpPr>
        <p:spPr>
          <a:xfrm>
            <a:off x="0" y="0"/>
            <a:ext cx="9144000" cy="2249488"/>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r>
              <a:rPr lang="fr-FR" smtClean="0"/>
              <a:t>Cliquez sur l'icône pour ajouter une image</a:t>
            </a:r>
            <a:endParaRPr lang="en-US" dirty="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1850020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picture V2">
    <p:spTree>
      <p:nvGrpSpPr>
        <p:cNvPr id="1" name=""/>
        <p:cNvGrpSpPr/>
        <p:nvPr/>
      </p:nvGrpSpPr>
      <p:grpSpPr>
        <a:xfrm>
          <a:off x="0" y="0"/>
          <a:ext cx="0" cy="0"/>
          <a:chOff x="0" y="0"/>
          <a:chExt cx="0" cy="0"/>
        </a:xfrm>
      </p:grpSpPr>
      <p:pic>
        <p:nvPicPr>
          <p:cNvPr id="4" name="Image 3" descr="D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11" name="Espace réservé pour une image  18"/>
          <p:cNvSpPr>
            <a:spLocks noGrp="1"/>
          </p:cNvSpPr>
          <p:nvPr>
            <p:ph type="pic" sz="quarter" idx="14"/>
          </p:nvPr>
        </p:nvSpPr>
        <p:spPr>
          <a:xfrm>
            <a:off x="0" y="0"/>
            <a:ext cx="9144000" cy="2249488"/>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r>
              <a:rPr lang="fr-FR" smtClean="0"/>
              <a:t>Cliquez sur l'icône pour ajouter une image</a:t>
            </a:r>
            <a:endParaRPr lang="en-US" dirty="0"/>
          </a:p>
        </p:txBody>
      </p:sp>
      <p:sp>
        <p:nvSpPr>
          <p:cNvPr id="8" name="Title 1"/>
          <p:cNvSpPr>
            <a:spLocks noGrp="1"/>
          </p:cNvSpPr>
          <p:nvPr>
            <p:ph type="ctrTitle" hasCustomPrompt="1"/>
          </p:nvPr>
        </p:nvSpPr>
        <p:spPr>
          <a:xfrm>
            <a:off x="227015" y="2275132"/>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976220"/>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1840383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Image 1" descr=" B - PowerPoint Intercalair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2275132"/>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Title</a:t>
            </a:r>
            <a:endParaRPr lang="en-US" dirty="0"/>
          </a:p>
        </p:txBody>
      </p:sp>
      <p:sp>
        <p:nvSpPr>
          <p:cNvPr id="9" name="Subtitle 2"/>
          <p:cNvSpPr>
            <a:spLocks noGrp="1"/>
          </p:cNvSpPr>
          <p:nvPr>
            <p:ph type="subTitle" idx="1" hasCustomPrompt="1"/>
          </p:nvPr>
        </p:nvSpPr>
        <p:spPr>
          <a:xfrm>
            <a:off x="252415" y="2976220"/>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664151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 signatur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1828170"/>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529259"/>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a:blip r:embed="rId3"/>
          <a:stretch>
            <a:fillRect/>
          </a:stretch>
        </p:blipFill>
        <p:spPr>
          <a:xfrm>
            <a:off x="8492067" y="4643967"/>
            <a:ext cx="393700" cy="381000"/>
          </a:xfrm>
          <a:prstGeom prst="rect">
            <a:avLst/>
          </a:prstGeom>
        </p:spPr>
      </p:pic>
      <p:sp>
        <p:nvSpPr>
          <p:cNvPr id="17" name="ZoneTexte 16"/>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8" name="Image 17"/>
          <p:cNvPicPr>
            <a:picLocks noChangeAspect="1"/>
          </p:cNvPicPr>
          <p:nvPr userDrawn="1"/>
        </p:nvPicPr>
        <p:blipFill>
          <a:blip r:embed="rId4"/>
          <a:stretch>
            <a:fillRect/>
          </a:stretch>
        </p:blipFill>
        <p:spPr>
          <a:xfrm>
            <a:off x="4724407" y="4702705"/>
            <a:ext cx="3632200" cy="190500"/>
          </a:xfrm>
          <a:prstGeom prst="rect">
            <a:avLst/>
          </a:prstGeom>
        </p:spPr>
      </p:pic>
      <p:sp>
        <p:nvSpPr>
          <p:cNvPr id="20" name="ZoneTexte 19"/>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3837380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End">
    <p:spTree>
      <p:nvGrpSpPr>
        <p:cNvPr id="1" name=""/>
        <p:cNvGrpSpPr/>
        <p:nvPr/>
      </p:nvGrpSpPr>
      <p:grpSpPr>
        <a:xfrm>
          <a:off x="0" y="0"/>
          <a:ext cx="0" cy="0"/>
          <a:chOff x="0" y="0"/>
          <a:chExt cx="0" cy="0"/>
        </a:xfrm>
      </p:grpSpPr>
      <p:pic>
        <p:nvPicPr>
          <p:cNvPr id="3" name="Image 2" descr=" I - PowerPoint F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pic>
        <p:nvPicPr>
          <p:cNvPr id="4" name="Image 3" descr=" I - PowerPoint Fin_Tex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3829" y="2108200"/>
            <a:ext cx="3011424" cy="923544"/>
          </a:xfrm>
          <a:prstGeom prst="rect">
            <a:avLst/>
          </a:prstGeom>
        </p:spPr>
      </p:pic>
    </p:spTree>
    <p:extLst>
      <p:ext uri="{BB962C8B-B14F-4D97-AF65-F5344CB8AC3E}">
        <p14:creationId xmlns:p14="http://schemas.microsoft.com/office/powerpoint/2010/main" val="608124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layout V1-2 + signature">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7" name="Espace réservé du contenu 7"/>
          <p:cNvSpPr>
            <a:spLocks noGrp="1"/>
          </p:cNvSpPr>
          <p:nvPr>
            <p:ph sz="quarter" idx="17" hasCustomPrompt="1"/>
          </p:nvPr>
        </p:nvSpPr>
        <p:spPr>
          <a:xfrm>
            <a:off x="197559" y="1941047"/>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90859" y="873862"/>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97568" y="1508915"/>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
        <p:nvSpPr>
          <p:cNvPr id="8" name="ZoneTexte 10"/>
          <p:cNvSpPr txBox="1"/>
          <p:nvPr userDrawn="1"/>
        </p:nvSpPr>
        <p:spPr>
          <a:xfrm>
            <a:off x="169327" y="4728649"/>
            <a:ext cx="3124200" cy="200055"/>
          </a:xfrm>
          <a:prstGeom prst="rect">
            <a:avLst/>
          </a:prstGeom>
          <a:noFill/>
        </p:spPr>
        <p:txBody>
          <a:bodyPr wrap="square" rtlCol="0">
            <a:spAutoFit/>
          </a:bodyPr>
          <a:lstStyle/>
          <a:p>
            <a:pPr marL="0" marR="0" lvl="0" indent="0" algn="l" defTabSz="457143"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smtClean="0">
                <a:ln>
                  <a:noFill/>
                </a:ln>
                <a:solidFill>
                  <a:srgbClr val="000000"/>
                </a:solidFill>
                <a:effectLst/>
                <a:uLnTx/>
                <a:uFillTx/>
                <a:latin typeface="Verdana"/>
                <a:ea typeface="+mn-ea"/>
                <a:cs typeface="Verdana"/>
              </a:rPr>
              <a:t>M. A. Gonzalez – PMC 3 </a:t>
            </a:r>
            <a:r>
              <a:rPr kumimoji="0" lang="fr-FR" sz="700" b="0" i="0" u="none" strike="noStrike" kern="1200" cap="none" spc="0" normalizeH="0" baseline="0" noProof="0" dirty="0" err="1" smtClean="0">
                <a:ln>
                  <a:noFill/>
                </a:ln>
                <a:solidFill>
                  <a:srgbClr val="000000"/>
                </a:solidFill>
                <a:effectLst/>
                <a:uLnTx/>
                <a:uFillTx/>
                <a:latin typeface="Verdana"/>
                <a:ea typeface="+mn-ea"/>
                <a:cs typeface="Verdana"/>
              </a:rPr>
              <a:t>November</a:t>
            </a:r>
            <a:r>
              <a:rPr kumimoji="0" lang="fr-FR" sz="700" b="0" i="0" u="none" strike="noStrike" kern="1200" cap="none" spc="0" normalizeH="0" baseline="0" noProof="0" dirty="0" smtClean="0">
                <a:ln>
                  <a:noFill/>
                </a:ln>
                <a:solidFill>
                  <a:srgbClr val="000000"/>
                </a:solidFill>
                <a:effectLst/>
                <a:uLnTx/>
                <a:uFillTx/>
                <a:latin typeface="Verdana"/>
                <a:ea typeface="+mn-ea"/>
                <a:cs typeface="Verdana"/>
              </a:rPr>
              <a:t> 2016</a:t>
            </a:r>
            <a:endParaRPr kumimoji="0" lang="fr-FR" sz="700" b="0" i="0" u="none" strike="noStrike" kern="1200" cap="none" spc="0" normalizeH="0" baseline="0" noProof="0" dirty="0">
              <a:ln>
                <a:noFill/>
              </a:ln>
              <a:solidFill>
                <a:srgbClr val="000000"/>
              </a:solidFill>
              <a:effectLst/>
              <a:uLnTx/>
              <a:uFillTx/>
              <a:latin typeface="Verdana"/>
              <a:ea typeface="+mn-ea"/>
              <a:cs typeface="Verdana"/>
            </a:endParaRPr>
          </a:p>
        </p:txBody>
      </p:sp>
    </p:spTree>
    <p:extLst>
      <p:ext uri="{BB962C8B-B14F-4D97-AF65-F5344CB8AC3E}">
        <p14:creationId xmlns:p14="http://schemas.microsoft.com/office/powerpoint/2010/main" val="179730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143000" y="2701937"/>
            <a:ext cx="6858000" cy="1241425"/>
          </a:xfrm>
        </p:spPr>
        <p:txBody>
          <a:bodyPr/>
          <a:lstStyle>
            <a:lvl1pPr marL="0" indent="0" algn="ctr">
              <a:buNone/>
              <a:defRPr sz="2400"/>
            </a:lvl1pPr>
            <a:lvl2pPr marL="457143" indent="0" algn="ctr">
              <a:buNone/>
              <a:defRPr sz="2000"/>
            </a:lvl2pPr>
            <a:lvl3pPr marL="914286" indent="0" algn="ctr">
              <a:buNone/>
              <a:defRPr sz="1800"/>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B7ADAD6-4444-4B1F-B709-0DEF20C9BE9C}" type="datetimeFigureOut">
              <a:rPr lang="en-GB" smtClean="0"/>
              <a:t>16/09/2018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3832505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B7ADAD6-4444-4B1F-B709-0DEF20C9BE9C}" type="datetimeFigureOut">
              <a:rPr lang="en-GB" smtClean="0"/>
              <a:t>16/09/2018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18864619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91" y="1282702"/>
            <a:ext cx="7886700" cy="2139950"/>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91" y="3441702"/>
            <a:ext cx="7886700" cy="1125538"/>
          </a:xfrm>
        </p:spPr>
        <p:txBody>
          <a:bodyPr/>
          <a:lstStyle>
            <a:lvl1pPr marL="0" indent="0">
              <a:buNone/>
              <a:defRPr sz="2400">
                <a:solidFill>
                  <a:schemeClr val="tx1">
                    <a:tint val="75000"/>
                  </a:schemeClr>
                </a:solidFill>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7ADAD6-4444-4B1F-B709-0DEF20C9BE9C}" type="datetimeFigureOut">
              <a:rPr lang="en-GB" smtClean="0"/>
              <a:t>16/09/2018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36456047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63" y="1370013"/>
            <a:ext cx="3867151"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13" y="1370013"/>
            <a:ext cx="3867151"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B7ADAD6-4444-4B1F-B709-0DEF20C9BE9C}" type="datetimeFigureOut">
              <a:rPr lang="en-GB" smtClean="0"/>
              <a:t>16/09/2018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957362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9" y="274643"/>
            <a:ext cx="7886700" cy="993775"/>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52" y="1260475"/>
            <a:ext cx="3868737" cy="619125"/>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52"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1" y="1260475"/>
            <a:ext cx="3887788" cy="619125"/>
          </a:xfrm>
        </p:spPr>
        <p:txBody>
          <a:bodyPr anchor="b"/>
          <a:lstStyle>
            <a:lvl1pPr marL="0" indent="0">
              <a:buNone/>
              <a:defRPr sz="24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B7ADAD6-4444-4B1F-B709-0DEF20C9BE9C}" type="datetimeFigureOut">
              <a:rPr lang="en-GB" smtClean="0"/>
              <a:t>16/09/2018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34787408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B7ADAD6-4444-4B1F-B709-0DEF20C9BE9C}" type="datetimeFigureOut">
              <a:rPr lang="en-GB" smtClean="0"/>
              <a:t>16/09/2018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2874064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7ADAD6-4444-4B1F-B709-0DEF20C9BE9C}" type="datetimeFigureOut">
              <a:rPr lang="en-GB" smtClean="0"/>
              <a:t>16/09/2018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2547001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52" y="342900"/>
            <a:ext cx="2949575" cy="120015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801" y="741381"/>
            <a:ext cx="4629151"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52" y="1543050"/>
            <a:ext cx="2949575" cy="2859088"/>
          </a:xfrm>
        </p:spPr>
        <p:txBody>
          <a:bodyPr/>
          <a:lstStyle>
            <a:lvl1pPr marL="0" indent="0">
              <a:buNone/>
              <a:defRPr sz="1600"/>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7ADAD6-4444-4B1F-B709-0DEF20C9BE9C}" type="datetimeFigureOut">
              <a:rPr lang="en-GB" smtClean="0"/>
              <a:t>16/09/2018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31471819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52" y="342900"/>
            <a:ext cx="2949575" cy="120015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801" y="741381"/>
            <a:ext cx="4629151" cy="3654425"/>
          </a:xfrm>
        </p:spPr>
        <p:txBody>
          <a:bodyPr/>
          <a:lstStyle>
            <a:lvl1pPr marL="0" indent="0">
              <a:buNone/>
              <a:defRPr sz="3200"/>
            </a:lvl1pPr>
            <a:lvl2pPr marL="457143" indent="0">
              <a:buNone/>
              <a:defRPr sz="2800"/>
            </a:lvl2pPr>
            <a:lvl3pPr marL="914286" indent="0">
              <a:buNone/>
              <a:defRPr sz="2400"/>
            </a:lvl3pPr>
            <a:lvl4pPr marL="1371430" indent="0">
              <a:buNone/>
              <a:defRPr sz="2000"/>
            </a:lvl4pPr>
            <a:lvl5pPr marL="1828573" indent="0">
              <a:buNone/>
              <a:defRPr sz="2000"/>
            </a:lvl5pPr>
            <a:lvl6pPr marL="2285718" indent="0">
              <a:buNone/>
              <a:defRPr sz="2000"/>
            </a:lvl6pPr>
            <a:lvl7pPr marL="2742858" indent="0">
              <a:buNone/>
              <a:defRPr sz="2000"/>
            </a:lvl7pPr>
            <a:lvl8pPr marL="3200000" indent="0">
              <a:buNone/>
              <a:defRPr sz="2000"/>
            </a:lvl8pPr>
            <a:lvl9pPr marL="3657143" indent="0">
              <a:buNone/>
              <a:defRPr sz="2000"/>
            </a:lvl9pPr>
          </a:lstStyle>
          <a:p>
            <a:endParaRPr lang="en-GB"/>
          </a:p>
        </p:txBody>
      </p:sp>
      <p:sp>
        <p:nvSpPr>
          <p:cNvPr id="4" name="Text Placeholder 3"/>
          <p:cNvSpPr>
            <a:spLocks noGrp="1"/>
          </p:cNvSpPr>
          <p:nvPr>
            <p:ph type="body" sz="half" idx="2"/>
          </p:nvPr>
        </p:nvSpPr>
        <p:spPr>
          <a:xfrm>
            <a:off x="630252" y="1543050"/>
            <a:ext cx="2949575" cy="2859088"/>
          </a:xfrm>
        </p:spPr>
        <p:txBody>
          <a:bodyPr/>
          <a:lstStyle>
            <a:lvl1pPr marL="0" indent="0">
              <a:buNone/>
              <a:defRPr sz="1600"/>
            </a:lvl1pPr>
            <a:lvl2pPr marL="457143" indent="0">
              <a:buNone/>
              <a:defRPr sz="1400"/>
            </a:lvl2pPr>
            <a:lvl3pPr marL="914286" indent="0">
              <a:buNone/>
              <a:defRPr sz="1200"/>
            </a:lvl3pPr>
            <a:lvl4pPr marL="1371430" indent="0">
              <a:buNone/>
              <a:defRPr sz="1000"/>
            </a:lvl4pPr>
            <a:lvl5pPr marL="1828573" indent="0">
              <a:buNone/>
              <a:defRPr sz="1000"/>
            </a:lvl5pPr>
            <a:lvl6pPr marL="2285718" indent="0">
              <a:buNone/>
              <a:defRPr sz="1000"/>
            </a:lvl6pPr>
            <a:lvl7pPr marL="2742858" indent="0">
              <a:buNone/>
              <a:defRPr sz="1000"/>
            </a:lvl7pPr>
            <a:lvl8pPr marL="3200000" indent="0">
              <a:buNone/>
              <a:defRPr sz="1000"/>
            </a:lvl8pPr>
            <a:lvl9pPr marL="365714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7ADAD6-4444-4B1F-B709-0DEF20C9BE9C}" type="datetimeFigureOut">
              <a:rPr lang="en-GB" smtClean="0"/>
              <a:t>16/09/2018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23921021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B7ADAD6-4444-4B1F-B709-0DEF20C9BE9C}" type="datetimeFigureOut">
              <a:rPr lang="en-GB" smtClean="0"/>
              <a:t>16/09/2018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106403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V1-2 with callout + signature">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4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Espace réservé du contenu 7"/>
          <p:cNvSpPr>
            <a:spLocks noGrp="1"/>
          </p:cNvSpPr>
          <p:nvPr>
            <p:ph sz="quarter" idx="11" hasCustomPrompt="1"/>
          </p:nvPr>
        </p:nvSpPr>
        <p:spPr>
          <a:xfrm>
            <a:off x="4775256" y="1678887"/>
            <a:ext cx="4064000"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3"/>
          <p:cNvSpPr>
            <a:spLocks noGrp="1"/>
          </p:cNvSpPr>
          <p:nvPr>
            <p:ph type="body" sz="quarter" idx="15" hasCustomPrompt="1"/>
          </p:nvPr>
        </p:nvSpPr>
        <p:spPr>
          <a:xfrm>
            <a:off x="3" y="4177062"/>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3" name="Espace réservé du texte 3"/>
          <p:cNvSpPr>
            <a:spLocks noGrp="1"/>
          </p:cNvSpPr>
          <p:nvPr>
            <p:ph type="body" sz="quarter" idx="16" hasCustomPrompt="1"/>
          </p:nvPr>
        </p:nvSpPr>
        <p:spPr>
          <a:xfrm>
            <a:off x="4818814" y="4172634"/>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4" name="Espace réservé du contenu 7"/>
          <p:cNvSpPr>
            <a:spLocks noGrp="1"/>
          </p:cNvSpPr>
          <p:nvPr>
            <p:ph sz="quarter" idx="17" hasCustomPrompt="1"/>
          </p:nvPr>
        </p:nvSpPr>
        <p:spPr>
          <a:xfrm>
            <a:off x="130425" y="1686525"/>
            <a:ext cx="4317999"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6" name="Espace réservé du texte 2"/>
          <p:cNvSpPr>
            <a:spLocks noGrp="1"/>
          </p:cNvSpPr>
          <p:nvPr>
            <p:ph type="body" sz="quarter" idx="18" hasCustomPrompt="1"/>
          </p:nvPr>
        </p:nvSpPr>
        <p:spPr>
          <a:xfrm>
            <a:off x="118587" y="75631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7" name="Espace réservé du texte 8"/>
          <p:cNvSpPr>
            <a:spLocks noGrp="1"/>
          </p:cNvSpPr>
          <p:nvPr>
            <p:ph type="body" sz="quarter" idx="20" hasCustomPrompt="1"/>
          </p:nvPr>
        </p:nvSpPr>
        <p:spPr>
          <a:xfrm>
            <a:off x="125295" y="1330818"/>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
        <p:nvSpPr>
          <p:cNvPr id="15" name="ZoneTexte 10"/>
          <p:cNvSpPr txBox="1"/>
          <p:nvPr userDrawn="1"/>
        </p:nvSpPr>
        <p:spPr>
          <a:xfrm>
            <a:off x="169327" y="4728649"/>
            <a:ext cx="3124200" cy="200055"/>
          </a:xfrm>
          <a:prstGeom prst="rect">
            <a:avLst/>
          </a:prstGeom>
          <a:noFill/>
        </p:spPr>
        <p:txBody>
          <a:bodyPr wrap="square" rtlCol="0">
            <a:spAutoFit/>
          </a:bodyPr>
          <a:lstStyle/>
          <a:p>
            <a:pPr marL="0" marR="0" lvl="0" indent="0" algn="l" defTabSz="457143"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smtClean="0">
                <a:ln>
                  <a:noFill/>
                </a:ln>
                <a:solidFill>
                  <a:srgbClr val="000000"/>
                </a:solidFill>
                <a:effectLst/>
                <a:uLnTx/>
                <a:uFillTx/>
                <a:latin typeface="Verdana"/>
                <a:ea typeface="+mn-ea"/>
                <a:cs typeface="Verdana"/>
              </a:rPr>
              <a:t>M. A. Gonzalez – PMC 3 </a:t>
            </a:r>
            <a:r>
              <a:rPr kumimoji="0" lang="fr-FR" sz="700" b="0" i="0" u="none" strike="noStrike" kern="1200" cap="none" spc="0" normalizeH="0" baseline="0" noProof="0" dirty="0" err="1" smtClean="0">
                <a:ln>
                  <a:noFill/>
                </a:ln>
                <a:solidFill>
                  <a:srgbClr val="000000"/>
                </a:solidFill>
                <a:effectLst/>
                <a:uLnTx/>
                <a:uFillTx/>
                <a:latin typeface="Verdana"/>
                <a:ea typeface="+mn-ea"/>
                <a:cs typeface="Verdana"/>
              </a:rPr>
              <a:t>November</a:t>
            </a:r>
            <a:r>
              <a:rPr kumimoji="0" lang="fr-FR" sz="700" b="0" i="0" u="none" strike="noStrike" kern="1200" cap="none" spc="0" normalizeH="0" baseline="0" noProof="0" dirty="0" smtClean="0">
                <a:ln>
                  <a:noFill/>
                </a:ln>
                <a:solidFill>
                  <a:srgbClr val="000000"/>
                </a:solidFill>
                <a:effectLst/>
                <a:uLnTx/>
                <a:uFillTx/>
                <a:latin typeface="Verdana"/>
                <a:ea typeface="+mn-ea"/>
                <a:cs typeface="Verdana"/>
              </a:rPr>
              <a:t> 2016</a:t>
            </a:r>
            <a:endParaRPr kumimoji="0" lang="fr-FR" sz="700" b="0" i="0" u="none" strike="noStrike" kern="1200" cap="none" spc="0" normalizeH="0" baseline="0" noProof="0" dirty="0">
              <a:ln>
                <a:noFill/>
              </a:ln>
              <a:solidFill>
                <a:srgbClr val="000000"/>
              </a:solidFill>
              <a:effectLst/>
              <a:uLnTx/>
              <a:uFillTx/>
              <a:latin typeface="Verdana"/>
              <a:ea typeface="+mn-ea"/>
              <a:cs typeface="Verdana"/>
            </a:endParaRPr>
          </a:p>
        </p:txBody>
      </p:sp>
    </p:spTree>
    <p:extLst>
      <p:ext uri="{BB962C8B-B14F-4D97-AF65-F5344CB8AC3E}">
        <p14:creationId xmlns:p14="http://schemas.microsoft.com/office/powerpoint/2010/main" val="13240280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9" y="274656"/>
            <a:ext cx="1971675" cy="4357687"/>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62" y="274656"/>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B7ADAD6-4444-4B1F-B709-0DEF20C9BE9C}" type="datetimeFigureOut">
              <a:rPr lang="en-GB" smtClean="0"/>
              <a:t>16/09/2018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C8A082-7428-49B5-8FDD-187C28975986}" type="slidenum">
              <a:rPr lang="en-GB" smtClean="0"/>
              <a:t>‹#›</a:t>
            </a:fld>
            <a:endParaRPr lang="en-GB"/>
          </a:p>
        </p:txBody>
      </p:sp>
    </p:spTree>
    <p:extLst>
      <p:ext uri="{BB962C8B-B14F-4D97-AF65-F5344CB8AC3E}">
        <p14:creationId xmlns:p14="http://schemas.microsoft.com/office/powerpoint/2010/main" val="35734472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10" name="ZoneTexte 9"/>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1" name="Espace réservé du contenu 7"/>
          <p:cNvSpPr>
            <a:spLocks noGrp="1"/>
          </p:cNvSpPr>
          <p:nvPr>
            <p:ph sz="quarter" idx="17" hasCustomPrompt="1"/>
          </p:nvPr>
        </p:nvSpPr>
        <p:spPr>
          <a:xfrm>
            <a:off x="162631" y="1277379"/>
            <a:ext cx="8727371"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4"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5"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0616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11" name="ZoneTexte 10"/>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2" name="Espace réservé du contenu 7"/>
          <p:cNvSpPr>
            <a:spLocks noGrp="1"/>
          </p:cNvSpPr>
          <p:nvPr>
            <p:ph sz="quarter" idx="11" hasCustomPrompt="1"/>
          </p:nvPr>
        </p:nvSpPr>
        <p:spPr>
          <a:xfrm>
            <a:off x="4725493" y="1277379"/>
            <a:ext cx="4064000"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162643" y="1277379"/>
            <a:ext cx="4317999"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5"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6"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1078756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10"/>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5" name="Espace réservé du texte 3"/>
          <p:cNvSpPr>
            <a:spLocks noGrp="1"/>
          </p:cNvSpPr>
          <p:nvPr>
            <p:ph type="body" sz="quarter" idx="15" hasCustomPrompt="1"/>
          </p:nvPr>
        </p:nvSpPr>
        <p:spPr>
          <a:xfrm>
            <a:off x="170183" y="394682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6" name="Espace réservé du texte 3"/>
          <p:cNvSpPr>
            <a:spLocks noGrp="1"/>
          </p:cNvSpPr>
          <p:nvPr>
            <p:ph type="body" sz="quarter" idx="16" hasCustomPrompt="1"/>
          </p:nvPr>
        </p:nvSpPr>
        <p:spPr>
          <a:xfrm>
            <a:off x="4743780" y="394682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7" name="Espace réservé du contenu 7"/>
          <p:cNvSpPr>
            <a:spLocks noGrp="1"/>
          </p:cNvSpPr>
          <p:nvPr>
            <p:ph sz="quarter" idx="11" hasCustomPrompt="1"/>
          </p:nvPr>
        </p:nvSpPr>
        <p:spPr>
          <a:xfrm>
            <a:off x="4725493" y="1277377"/>
            <a:ext cx="4064000"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contenu 7"/>
          <p:cNvSpPr>
            <a:spLocks noGrp="1"/>
          </p:cNvSpPr>
          <p:nvPr>
            <p:ph sz="quarter" idx="17" hasCustomPrompt="1"/>
          </p:nvPr>
        </p:nvSpPr>
        <p:spPr>
          <a:xfrm>
            <a:off x="162643" y="1277377"/>
            <a:ext cx="4317999"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5525926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ndard layout V2-2 + signature">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5" name="ZoneTexte 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7" name="Espace réservé du contenu 7"/>
          <p:cNvSpPr>
            <a:spLocks noGrp="1"/>
          </p:cNvSpPr>
          <p:nvPr>
            <p:ph sz="quarter" idx="17" hasCustomPrompt="1"/>
          </p:nvPr>
        </p:nvSpPr>
        <p:spPr>
          <a:xfrm>
            <a:off x="162631" y="1277395"/>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6"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8"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0982863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V2-2 + signature">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2" name="ZoneTexte 11"/>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3" name="Espace réservé du contenu 7"/>
          <p:cNvSpPr>
            <a:spLocks noGrp="1"/>
          </p:cNvSpPr>
          <p:nvPr>
            <p:ph sz="quarter" idx="11" hasCustomPrompt="1"/>
          </p:nvPr>
        </p:nvSpPr>
        <p:spPr>
          <a:xfrm>
            <a:off x="4725493" y="1277395"/>
            <a:ext cx="4064000"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4" name="Espace réservé du contenu 7"/>
          <p:cNvSpPr>
            <a:spLocks noGrp="1"/>
          </p:cNvSpPr>
          <p:nvPr>
            <p:ph sz="quarter" idx="17" hasCustomPrompt="1"/>
          </p:nvPr>
        </p:nvSpPr>
        <p:spPr>
          <a:xfrm>
            <a:off x="162643" y="1277395"/>
            <a:ext cx="4317999"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4285437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V2-2 with callout + signature">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1" name="Espace réservé du contenu 7"/>
          <p:cNvSpPr>
            <a:spLocks noGrp="1"/>
          </p:cNvSpPr>
          <p:nvPr>
            <p:ph sz="quarter" idx="11" hasCustomPrompt="1"/>
          </p:nvPr>
        </p:nvSpPr>
        <p:spPr>
          <a:xfrm>
            <a:off x="4725493" y="1277379"/>
            <a:ext cx="4064000"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2" name="ZoneTexte 11"/>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9" name="Espace réservé du texte 3"/>
          <p:cNvSpPr>
            <a:spLocks noGrp="1"/>
          </p:cNvSpPr>
          <p:nvPr>
            <p:ph type="body" sz="quarter" idx="15" hasCustomPrompt="1"/>
          </p:nvPr>
        </p:nvSpPr>
        <p:spPr>
          <a:xfrm>
            <a:off x="170183" y="349916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3" name="Espace réservé du texte 3"/>
          <p:cNvSpPr>
            <a:spLocks noGrp="1"/>
          </p:cNvSpPr>
          <p:nvPr>
            <p:ph type="body" sz="quarter" idx="16" hasCustomPrompt="1"/>
          </p:nvPr>
        </p:nvSpPr>
        <p:spPr>
          <a:xfrm>
            <a:off x="4743780" y="349916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4" name="Espace réservé du contenu 7"/>
          <p:cNvSpPr>
            <a:spLocks noGrp="1"/>
          </p:cNvSpPr>
          <p:nvPr>
            <p:ph sz="quarter" idx="17" hasCustomPrompt="1"/>
          </p:nvPr>
        </p:nvSpPr>
        <p:spPr>
          <a:xfrm>
            <a:off x="162643" y="1277379"/>
            <a:ext cx="4317999"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0"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5"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336567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hasCustomPrompt="1"/>
          </p:nvPr>
        </p:nvSpPr>
        <p:spPr>
          <a:xfrm>
            <a:off x="162631" y="1277379"/>
            <a:ext cx="8727371"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3"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4"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59489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hasCustomPrompt="1"/>
          </p:nvPr>
        </p:nvSpPr>
        <p:spPr>
          <a:xfrm>
            <a:off x="4725493" y="1277379"/>
            <a:ext cx="4064000"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162643" y="1277379"/>
            <a:ext cx="4317999"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4"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5"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766075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hasCustomPrompt="1"/>
          </p:nvPr>
        </p:nvSpPr>
        <p:spPr>
          <a:xfrm>
            <a:off x="170183" y="394682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6" name="Espace réservé du texte 3"/>
          <p:cNvSpPr>
            <a:spLocks noGrp="1"/>
          </p:cNvSpPr>
          <p:nvPr>
            <p:ph type="body" sz="quarter" idx="16" hasCustomPrompt="1"/>
          </p:nvPr>
        </p:nvSpPr>
        <p:spPr>
          <a:xfrm>
            <a:off x="4743780" y="394682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7" name="Espace réservé du contenu 7"/>
          <p:cNvSpPr>
            <a:spLocks noGrp="1"/>
          </p:cNvSpPr>
          <p:nvPr>
            <p:ph sz="quarter" idx="11" hasCustomPrompt="1"/>
          </p:nvPr>
        </p:nvSpPr>
        <p:spPr>
          <a:xfrm>
            <a:off x="4725493" y="1277377"/>
            <a:ext cx="4064000"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contenu 7"/>
          <p:cNvSpPr>
            <a:spLocks noGrp="1"/>
          </p:cNvSpPr>
          <p:nvPr>
            <p:ph sz="quarter" idx="17" hasCustomPrompt="1"/>
          </p:nvPr>
        </p:nvSpPr>
        <p:spPr>
          <a:xfrm>
            <a:off x="162643" y="1277377"/>
            <a:ext cx="4317999"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902886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signatur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1828170"/>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529259"/>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a:blip r:embed="rId3"/>
          <a:stretch>
            <a:fillRect/>
          </a:stretch>
        </p:blipFill>
        <p:spPr>
          <a:xfrm>
            <a:off x="8492067" y="4643967"/>
            <a:ext cx="393700" cy="381000"/>
          </a:xfrm>
          <a:prstGeom prst="rect">
            <a:avLst/>
          </a:prstGeom>
        </p:spPr>
      </p:pic>
      <p:pic>
        <p:nvPicPr>
          <p:cNvPr id="18" name="Image 17"/>
          <p:cNvPicPr>
            <a:picLocks noChangeAspect="1"/>
          </p:cNvPicPr>
          <p:nvPr userDrawn="1"/>
        </p:nvPicPr>
        <p:blipFill>
          <a:blip r:embed="rId4"/>
          <a:stretch>
            <a:fillRect/>
          </a:stretch>
        </p:blipFill>
        <p:spPr>
          <a:xfrm>
            <a:off x="4724407" y="4702705"/>
            <a:ext cx="3632200" cy="190500"/>
          </a:xfrm>
          <a:prstGeom prst="rect">
            <a:avLst/>
          </a:prstGeom>
        </p:spPr>
      </p:pic>
      <p:sp>
        <p:nvSpPr>
          <p:cNvPr id="20" name="ZoneTexte 19"/>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27523883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layout V2-2">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7" name="Espace réservé du contenu 7"/>
          <p:cNvSpPr>
            <a:spLocks noGrp="1"/>
          </p:cNvSpPr>
          <p:nvPr>
            <p:ph sz="quarter" idx="17" hasCustomPrompt="1"/>
          </p:nvPr>
        </p:nvSpPr>
        <p:spPr>
          <a:xfrm>
            <a:off x="162631" y="1277395"/>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5"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6"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3252540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V2-2">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Espace réservé du contenu 7"/>
          <p:cNvSpPr>
            <a:spLocks noGrp="1"/>
          </p:cNvSpPr>
          <p:nvPr>
            <p:ph sz="quarter" idx="11" hasCustomPrompt="1"/>
          </p:nvPr>
        </p:nvSpPr>
        <p:spPr>
          <a:xfrm>
            <a:off x="4725493" y="1277395"/>
            <a:ext cx="4064000"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4" name="Espace réservé du contenu 7"/>
          <p:cNvSpPr>
            <a:spLocks noGrp="1"/>
          </p:cNvSpPr>
          <p:nvPr>
            <p:ph sz="quarter" idx="17" hasCustomPrompt="1"/>
          </p:nvPr>
        </p:nvSpPr>
        <p:spPr>
          <a:xfrm>
            <a:off x="162643" y="1277395"/>
            <a:ext cx="4317999"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6"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9"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636825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V2-2 with callout">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1" name="Espace réservé du contenu 7"/>
          <p:cNvSpPr>
            <a:spLocks noGrp="1"/>
          </p:cNvSpPr>
          <p:nvPr>
            <p:ph sz="quarter" idx="11" hasCustomPrompt="1"/>
          </p:nvPr>
        </p:nvSpPr>
        <p:spPr>
          <a:xfrm>
            <a:off x="4725493" y="1277379"/>
            <a:ext cx="4064000"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3"/>
          <p:cNvSpPr>
            <a:spLocks noGrp="1"/>
          </p:cNvSpPr>
          <p:nvPr>
            <p:ph type="body" sz="quarter" idx="15" hasCustomPrompt="1"/>
          </p:nvPr>
        </p:nvSpPr>
        <p:spPr>
          <a:xfrm>
            <a:off x="170183" y="349916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3" name="Espace réservé du texte 3"/>
          <p:cNvSpPr>
            <a:spLocks noGrp="1"/>
          </p:cNvSpPr>
          <p:nvPr>
            <p:ph type="body" sz="quarter" idx="16" hasCustomPrompt="1"/>
          </p:nvPr>
        </p:nvSpPr>
        <p:spPr>
          <a:xfrm>
            <a:off x="4743780" y="349916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14" name="Espace réservé du contenu 7"/>
          <p:cNvSpPr>
            <a:spLocks noGrp="1"/>
          </p:cNvSpPr>
          <p:nvPr>
            <p:ph sz="quarter" idx="17" hasCustomPrompt="1"/>
          </p:nvPr>
        </p:nvSpPr>
        <p:spPr>
          <a:xfrm>
            <a:off x="162643" y="1277379"/>
            <a:ext cx="4317999" cy="208462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0"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2"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7032922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 signatur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1828170"/>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529259"/>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a:blip r:embed="rId3"/>
          <a:stretch>
            <a:fillRect/>
          </a:stretch>
        </p:blipFill>
        <p:spPr>
          <a:xfrm>
            <a:off x="8492067" y="4643967"/>
            <a:ext cx="393700" cy="381000"/>
          </a:xfrm>
          <a:prstGeom prst="rect">
            <a:avLst/>
          </a:prstGeom>
        </p:spPr>
      </p:pic>
      <p:pic>
        <p:nvPicPr>
          <p:cNvPr id="18" name="Image 17"/>
          <p:cNvPicPr>
            <a:picLocks noChangeAspect="1"/>
          </p:cNvPicPr>
          <p:nvPr userDrawn="1"/>
        </p:nvPicPr>
        <p:blipFill>
          <a:blip r:embed="rId4"/>
          <a:stretch>
            <a:fillRect/>
          </a:stretch>
        </p:blipFill>
        <p:spPr>
          <a:xfrm>
            <a:off x="4724407" y="4702705"/>
            <a:ext cx="3632200" cy="190500"/>
          </a:xfrm>
          <a:prstGeom prst="rect">
            <a:avLst/>
          </a:prstGeom>
        </p:spPr>
      </p:pic>
      <p:sp>
        <p:nvSpPr>
          <p:cNvPr id="20" name="ZoneTexte 19"/>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10821402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10" name="ZoneTexte 9"/>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1" name="Espace réservé du contenu 7"/>
          <p:cNvSpPr>
            <a:spLocks noGrp="1"/>
          </p:cNvSpPr>
          <p:nvPr>
            <p:ph sz="quarter" idx="17" hasCustomPrompt="1"/>
          </p:nvPr>
        </p:nvSpPr>
        <p:spPr>
          <a:xfrm>
            <a:off x="162631" y="1277379"/>
            <a:ext cx="8727371"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4"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5"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0616897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11" name="ZoneTexte 10"/>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2" name="Espace réservé du contenu 7"/>
          <p:cNvSpPr>
            <a:spLocks noGrp="1"/>
          </p:cNvSpPr>
          <p:nvPr>
            <p:ph sz="quarter" idx="11" hasCustomPrompt="1"/>
          </p:nvPr>
        </p:nvSpPr>
        <p:spPr>
          <a:xfrm>
            <a:off x="4725493" y="1277379"/>
            <a:ext cx="4064000"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162643" y="1277379"/>
            <a:ext cx="4317999"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5"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6"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107875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ndard layout V3-2 + signature">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5" name="ZoneTexte 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7" name="Espace réservé du contenu 7"/>
          <p:cNvSpPr>
            <a:spLocks noGrp="1"/>
          </p:cNvSpPr>
          <p:nvPr>
            <p:ph sz="quarter" idx="17" hasCustomPrompt="1"/>
          </p:nvPr>
        </p:nvSpPr>
        <p:spPr>
          <a:xfrm>
            <a:off x="162631" y="1277395"/>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6"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8"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098286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V3-2 + signature">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2" name="ZoneTexte 11"/>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3" name="Espace réservé du contenu 7"/>
          <p:cNvSpPr>
            <a:spLocks noGrp="1"/>
          </p:cNvSpPr>
          <p:nvPr>
            <p:ph sz="quarter" idx="11" hasCustomPrompt="1"/>
          </p:nvPr>
        </p:nvSpPr>
        <p:spPr>
          <a:xfrm>
            <a:off x="4725493" y="1277395"/>
            <a:ext cx="4064000"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4" name="Espace réservé du contenu 7"/>
          <p:cNvSpPr>
            <a:spLocks noGrp="1"/>
          </p:cNvSpPr>
          <p:nvPr>
            <p:ph sz="quarter" idx="17" hasCustomPrompt="1"/>
          </p:nvPr>
        </p:nvSpPr>
        <p:spPr>
          <a:xfrm>
            <a:off x="162643" y="1277395"/>
            <a:ext cx="4317999"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4285437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hasCustomPrompt="1"/>
          </p:nvPr>
        </p:nvSpPr>
        <p:spPr>
          <a:xfrm>
            <a:off x="162631" y="1277379"/>
            <a:ext cx="8727371"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3"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4"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59489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hasCustomPrompt="1"/>
          </p:nvPr>
        </p:nvSpPr>
        <p:spPr>
          <a:xfrm>
            <a:off x="4725493" y="1277379"/>
            <a:ext cx="4064000"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162643" y="1277379"/>
            <a:ext cx="4317999"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4"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5"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3766075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10" name="ZoneTexte 9"/>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M.</a:t>
            </a:r>
            <a:r>
              <a:rPr lang="fr-FR" sz="700" b="0" i="0" baseline="0" dirty="0" smtClean="0">
                <a:latin typeface="Verdana"/>
                <a:cs typeface="Verdana"/>
              </a:rPr>
              <a:t> A. Gonzalez – PMC meeting 3 </a:t>
            </a:r>
            <a:r>
              <a:rPr lang="fr-FR" sz="700" b="0" i="0" baseline="0" dirty="0" err="1" smtClean="0">
                <a:latin typeface="Verdana"/>
                <a:cs typeface="Verdana"/>
              </a:rPr>
              <a:t>November</a:t>
            </a:r>
            <a:r>
              <a:rPr lang="fr-FR" sz="700" b="0" i="0" baseline="0" dirty="0" smtClean="0">
                <a:latin typeface="Verdana"/>
                <a:cs typeface="Verdana"/>
              </a:rPr>
              <a:t> 2016</a:t>
            </a:r>
            <a:endParaRPr lang="fr-FR" sz="700" b="0" i="0" dirty="0">
              <a:latin typeface="Verdana"/>
              <a:cs typeface="Verdana"/>
            </a:endParaRPr>
          </a:p>
        </p:txBody>
      </p:sp>
      <p:sp>
        <p:nvSpPr>
          <p:cNvPr id="11" name="Espace réservé du contenu 7"/>
          <p:cNvSpPr>
            <a:spLocks noGrp="1"/>
          </p:cNvSpPr>
          <p:nvPr>
            <p:ph sz="quarter" idx="17" hasCustomPrompt="1"/>
          </p:nvPr>
        </p:nvSpPr>
        <p:spPr>
          <a:xfrm>
            <a:off x="162631" y="1277379"/>
            <a:ext cx="8727371"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3"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9"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42589230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hasCustomPrompt="1"/>
          </p:nvPr>
        </p:nvSpPr>
        <p:spPr>
          <a:xfrm>
            <a:off x="170183" y="394682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6" name="Espace réservé du texte 3"/>
          <p:cNvSpPr>
            <a:spLocks noGrp="1"/>
          </p:cNvSpPr>
          <p:nvPr>
            <p:ph type="body" sz="quarter" idx="16" hasCustomPrompt="1"/>
          </p:nvPr>
        </p:nvSpPr>
        <p:spPr>
          <a:xfrm>
            <a:off x="4743780" y="394682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7" name="Espace réservé du contenu 7"/>
          <p:cNvSpPr>
            <a:spLocks noGrp="1"/>
          </p:cNvSpPr>
          <p:nvPr>
            <p:ph sz="quarter" idx="11" hasCustomPrompt="1"/>
          </p:nvPr>
        </p:nvSpPr>
        <p:spPr>
          <a:xfrm>
            <a:off x="4725493" y="1277377"/>
            <a:ext cx="4064000"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contenu 7"/>
          <p:cNvSpPr>
            <a:spLocks noGrp="1"/>
          </p:cNvSpPr>
          <p:nvPr>
            <p:ph sz="quarter" idx="17" hasCustomPrompt="1"/>
          </p:nvPr>
        </p:nvSpPr>
        <p:spPr>
          <a:xfrm>
            <a:off x="162643" y="1277377"/>
            <a:ext cx="4317999"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9028863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ndard layout V3-2">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7" name="Espace réservé du contenu 7"/>
          <p:cNvSpPr>
            <a:spLocks noGrp="1"/>
          </p:cNvSpPr>
          <p:nvPr>
            <p:ph sz="quarter" idx="17" hasCustomPrompt="1"/>
          </p:nvPr>
        </p:nvSpPr>
        <p:spPr>
          <a:xfrm>
            <a:off x="162631" y="1277395"/>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5"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6"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3252540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s V3-2">
    <p:spTree>
      <p:nvGrpSpPr>
        <p:cNvPr id="1" name=""/>
        <p:cNvGrpSpPr/>
        <p:nvPr/>
      </p:nvGrpSpPr>
      <p:grpSpPr>
        <a:xfrm>
          <a:off x="0" y="0"/>
          <a:ext cx="0" cy="0"/>
          <a:chOff x="0" y="0"/>
          <a:chExt cx="0" cy="0"/>
        </a:xfrm>
      </p:grpSpPr>
      <p:sp>
        <p:nvSpPr>
          <p:cNvPr id="7" name="Rectangle 6"/>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8" name="Rectangle 7"/>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Espace réservé du contenu 7"/>
          <p:cNvSpPr>
            <a:spLocks noGrp="1"/>
          </p:cNvSpPr>
          <p:nvPr>
            <p:ph sz="quarter" idx="11" hasCustomPrompt="1"/>
          </p:nvPr>
        </p:nvSpPr>
        <p:spPr>
          <a:xfrm>
            <a:off x="4725493" y="1277395"/>
            <a:ext cx="4064000"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4" name="Espace réservé du contenu 7"/>
          <p:cNvSpPr>
            <a:spLocks noGrp="1"/>
          </p:cNvSpPr>
          <p:nvPr>
            <p:ph sz="quarter" idx="17" hasCustomPrompt="1"/>
          </p:nvPr>
        </p:nvSpPr>
        <p:spPr>
          <a:xfrm>
            <a:off x="162643" y="1277395"/>
            <a:ext cx="4317999"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6"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9"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16368258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signatur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8" name="Title 1"/>
          <p:cNvSpPr>
            <a:spLocks noGrp="1"/>
          </p:cNvSpPr>
          <p:nvPr>
            <p:ph type="ctrTitle" hasCustomPrompt="1"/>
          </p:nvPr>
        </p:nvSpPr>
        <p:spPr>
          <a:xfrm>
            <a:off x="227015" y="1828170"/>
            <a:ext cx="8673872" cy="553998"/>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252415" y="2529259"/>
            <a:ext cx="8673872" cy="215444"/>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27" indent="0" algn="ctr">
              <a:buNone/>
              <a:defRPr>
                <a:solidFill>
                  <a:schemeClr val="tx1">
                    <a:tint val="75000"/>
                  </a:schemeClr>
                </a:solidFill>
              </a:defRPr>
            </a:lvl2pPr>
            <a:lvl3pPr marL="914253" indent="0" algn="ctr">
              <a:buNone/>
              <a:defRPr>
                <a:solidFill>
                  <a:schemeClr val="tx1">
                    <a:tint val="75000"/>
                  </a:schemeClr>
                </a:solidFill>
              </a:defRPr>
            </a:lvl3pPr>
            <a:lvl4pPr marL="1371382" indent="0" algn="ctr">
              <a:buNone/>
              <a:defRPr>
                <a:solidFill>
                  <a:schemeClr val="tx1">
                    <a:tint val="75000"/>
                  </a:schemeClr>
                </a:solidFill>
              </a:defRPr>
            </a:lvl4pPr>
            <a:lvl5pPr marL="1828508" indent="0" algn="ctr">
              <a:buNone/>
              <a:defRPr>
                <a:solidFill>
                  <a:schemeClr val="tx1">
                    <a:tint val="75000"/>
                  </a:schemeClr>
                </a:solidFill>
              </a:defRPr>
            </a:lvl5pPr>
            <a:lvl6pPr marL="2285634" indent="0" algn="ctr">
              <a:buNone/>
              <a:defRPr>
                <a:solidFill>
                  <a:schemeClr val="tx1">
                    <a:tint val="75000"/>
                  </a:schemeClr>
                </a:solidFill>
              </a:defRPr>
            </a:lvl6pPr>
            <a:lvl7pPr marL="2742761" indent="0" algn="ctr">
              <a:buNone/>
              <a:defRPr>
                <a:solidFill>
                  <a:schemeClr val="tx1">
                    <a:tint val="75000"/>
                  </a:schemeClr>
                </a:solidFill>
              </a:defRPr>
            </a:lvl7pPr>
            <a:lvl8pPr marL="3199887" indent="0" algn="ctr">
              <a:buNone/>
              <a:defRPr>
                <a:solidFill>
                  <a:schemeClr val="tx1">
                    <a:tint val="75000"/>
                  </a:schemeClr>
                </a:solidFill>
              </a:defRPr>
            </a:lvl8pPr>
            <a:lvl9pPr marL="3657011"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a:blip r:embed="rId3"/>
          <a:stretch>
            <a:fillRect/>
          </a:stretch>
        </p:blipFill>
        <p:spPr>
          <a:xfrm>
            <a:off x="8492067" y="4643967"/>
            <a:ext cx="393700" cy="381000"/>
          </a:xfrm>
          <a:prstGeom prst="rect">
            <a:avLst/>
          </a:prstGeom>
        </p:spPr>
      </p:pic>
      <p:sp>
        <p:nvSpPr>
          <p:cNvPr id="17" name="ZoneTexte 16"/>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pic>
        <p:nvPicPr>
          <p:cNvPr id="18" name="Image 17"/>
          <p:cNvPicPr>
            <a:picLocks noChangeAspect="1"/>
          </p:cNvPicPr>
          <p:nvPr userDrawn="1"/>
        </p:nvPicPr>
        <p:blipFill>
          <a:blip r:embed="rId4"/>
          <a:stretch>
            <a:fillRect/>
          </a:stretch>
        </p:blipFill>
        <p:spPr>
          <a:xfrm>
            <a:off x="4724407" y="4702705"/>
            <a:ext cx="3632200" cy="190500"/>
          </a:xfrm>
          <a:prstGeom prst="rect">
            <a:avLst/>
          </a:prstGeom>
        </p:spPr>
      </p:pic>
      <p:sp>
        <p:nvSpPr>
          <p:cNvPr id="20" name="ZoneTexte 19"/>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3540947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3" name="Image 2" descr=" I - PowerPoint F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sp>
        <p:nvSpPr>
          <p:cNvPr id="12" name="Rectangle 11"/>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3" name="Rectangle 12"/>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pic>
        <p:nvPicPr>
          <p:cNvPr id="14" name="Image 13"/>
          <p:cNvPicPr>
            <a:picLocks noChangeAspect="1"/>
          </p:cNvPicPr>
          <p:nvPr userDrawn="1"/>
        </p:nvPicPr>
        <p:blipFill>
          <a:blip r:embed="rId3"/>
          <a:stretch>
            <a:fillRect/>
          </a:stretch>
        </p:blipFill>
        <p:spPr>
          <a:xfrm>
            <a:off x="8492067" y="4643967"/>
            <a:ext cx="393700" cy="381000"/>
          </a:xfrm>
          <a:prstGeom prst="rect">
            <a:avLst/>
          </a:prstGeom>
        </p:spPr>
      </p:pic>
      <p:pic>
        <p:nvPicPr>
          <p:cNvPr id="16" name="Image 15"/>
          <p:cNvPicPr>
            <a:picLocks noChangeAspect="1"/>
          </p:cNvPicPr>
          <p:nvPr userDrawn="1"/>
        </p:nvPicPr>
        <p:blipFill>
          <a:blip r:embed="rId4"/>
          <a:stretch>
            <a:fillRect/>
          </a:stretch>
        </p:blipFill>
        <p:spPr>
          <a:xfrm>
            <a:off x="4724407" y="4702705"/>
            <a:ext cx="3632200" cy="190500"/>
          </a:xfrm>
          <a:prstGeom prst="rect">
            <a:avLst/>
          </a:prstGeom>
        </p:spPr>
      </p:pic>
      <p:sp>
        <p:nvSpPr>
          <p:cNvPr id="21" name="ZoneTexte 20"/>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pic>
        <p:nvPicPr>
          <p:cNvPr id="4" name="Image 3" descr=" I - PowerPoint Fin_Tex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3829" y="2108200"/>
            <a:ext cx="3011424" cy="923544"/>
          </a:xfrm>
          <a:prstGeom prst="rect">
            <a:avLst/>
          </a:prstGeom>
        </p:spPr>
      </p:pic>
    </p:spTree>
    <p:extLst>
      <p:ext uri="{BB962C8B-B14F-4D97-AF65-F5344CB8AC3E}">
        <p14:creationId xmlns:p14="http://schemas.microsoft.com/office/powerpoint/2010/main" val="1756634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11" name="ZoneTexte 10"/>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12" name="Espace réservé du contenu 7"/>
          <p:cNvSpPr>
            <a:spLocks noGrp="1"/>
          </p:cNvSpPr>
          <p:nvPr>
            <p:ph sz="quarter" idx="11" hasCustomPrompt="1"/>
          </p:nvPr>
        </p:nvSpPr>
        <p:spPr>
          <a:xfrm>
            <a:off x="4725493" y="1277379"/>
            <a:ext cx="4064000"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162643" y="1277379"/>
            <a:ext cx="4317999" cy="3234298"/>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7"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8"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05026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10"/>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5" name="Espace réservé du texte 3"/>
          <p:cNvSpPr>
            <a:spLocks noGrp="1"/>
          </p:cNvSpPr>
          <p:nvPr>
            <p:ph type="body" sz="quarter" idx="15" hasCustomPrompt="1"/>
          </p:nvPr>
        </p:nvSpPr>
        <p:spPr>
          <a:xfrm>
            <a:off x="170183" y="3946821"/>
            <a:ext cx="4401819"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6" name="Espace réservé du texte 3"/>
          <p:cNvSpPr>
            <a:spLocks noGrp="1"/>
          </p:cNvSpPr>
          <p:nvPr>
            <p:ph type="body" sz="quarter" idx="16" hasCustomPrompt="1"/>
          </p:nvPr>
        </p:nvSpPr>
        <p:spPr>
          <a:xfrm>
            <a:off x="4743780" y="3946821"/>
            <a:ext cx="4146233" cy="246550"/>
          </a:xfrm>
          <a:prstGeom prst="rect">
            <a:avLst/>
          </a:prstGeom>
        </p:spPr>
        <p:txBody>
          <a:bodyPr/>
          <a:lstStyle>
            <a:lvl1pPr marL="0" indent="0">
              <a:buNone/>
              <a:defRPr sz="800">
                <a:latin typeface="Verdana"/>
                <a:cs typeface="Verdana"/>
              </a:defRPr>
            </a:lvl1pPr>
          </a:lstStyle>
          <a:p>
            <a:r>
              <a:rPr lang="fr-FR" sz="800" dirty="0" err="1" smtClean="0">
                <a:latin typeface="Verdana"/>
                <a:cs typeface="Verdana"/>
              </a:rPr>
              <a:t>Optional</a:t>
            </a:r>
            <a:r>
              <a:rPr lang="fr-FR" sz="800" dirty="0" smtClean="0">
                <a:latin typeface="Verdana"/>
                <a:cs typeface="Verdana"/>
              </a:rPr>
              <a:t> description / </a:t>
            </a:r>
            <a:r>
              <a:rPr lang="fr-FR" sz="800" dirty="0" err="1" smtClean="0">
                <a:latin typeface="Verdana"/>
                <a:cs typeface="Verdana"/>
              </a:rPr>
              <a:t>context</a:t>
            </a:r>
            <a:r>
              <a:rPr lang="fr-FR" sz="800" dirty="0" smtClean="0">
                <a:latin typeface="Verdana"/>
                <a:cs typeface="Verdana"/>
              </a:rPr>
              <a:t> </a:t>
            </a:r>
            <a:r>
              <a:rPr lang="fr-FR" sz="800" dirty="0" err="1" smtClean="0">
                <a:latin typeface="Verdana"/>
                <a:cs typeface="Verdana"/>
              </a:rPr>
              <a:t>goes</a:t>
            </a:r>
            <a:r>
              <a:rPr lang="fr-FR" sz="800" dirty="0" smtClean="0">
                <a:latin typeface="Verdana"/>
                <a:cs typeface="Verdana"/>
              </a:rPr>
              <a:t> </a:t>
            </a:r>
            <a:r>
              <a:rPr lang="fr-FR" sz="800" dirty="0" err="1" smtClean="0">
                <a:latin typeface="Verdana"/>
                <a:cs typeface="Verdana"/>
              </a:rPr>
              <a:t>here</a:t>
            </a:r>
            <a:endParaRPr lang="fr-FR" dirty="0"/>
          </a:p>
        </p:txBody>
      </p:sp>
      <p:sp>
        <p:nvSpPr>
          <p:cNvPr id="7" name="Espace réservé du contenu 7"/>
          <p:cNvSpPr>
            <a:spLocks noGrp="1"/>
          </p:cNvSpPr>
          <p:nvPr>
            <p:ph sz="quarter" idx="11" hasCustomPrompt="1"/>
          </p:nvPr>
        </p:nvSpPr>
        <p:spPr>
          <a:xfrm>
            <a:off x="4725493" y="1277377"/>
            <a:ext cx="4064000"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contenu 7"/>
          <p:cNvSpPr>
            <a:spLocks noGrp="1"/>
          </p:cNvSpPr>
          <p:nvPr>
            <p:ph sz="quarter" idx="17" hasCustomPrompt="1"/>
          </p:nvPr>
        </p:nvSpPr>
        <p:spPr>
          <a:xfrm>
            <a:off x="162643" y="1277377"/>
            <a:ext cx="4317999" cy="2372286"/>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2"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3"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209285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ndard layout V1-2 + signature">
    <p:spTree>
      <p:nvGrpSpPr>
        <p:cNvPr id="1" name=""/>
        <p:cNvGrpSpPr/>
        <p:nvPr/>
      </p:nvGrpSpPr>
      <p:grpSpPr>
        <a:xfrm>
          <a:off x="0" y="0"/>
          <a:ext cx="0" cy="0"/>
          <a:chOff x="0" y="0"/>
          <a:chExt cx="0" cy="0"/>
        </a:xfrm>
      </p:grpSpPr>
      <p:sp>
        <p:nvSpPr>
          <p:cNvPr id="3" name="Rectangle 2"/>
          <p:cNvSpPr/>
          <p:nvPr userDrawn="1"/>
        </p:nvSpPr>
        <p:spPr>
          <a:xfrm>
            <a:off x="13" y="3859215"/>
            <a:ext cx="9135879" cy="652462"/>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4" name="Rectangle 3"/>
          <p:cNvSpPr/>
          <p:nvPr userDrawn="1"/>
        </p:nvSpPr>
        <p:spPr>
          <a:xfrm>
            <a:off x="13" y="4097356"/>
            <a:ext cx="9135879" cy="414337"/>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5" name="ZoneTexte 4"/>
          <p:cNvSpPr txBox="1"/>
          <p:nvPr userDrawn="1"/>
        </p:nvSpPr>
        <p:spPr>
          <a:xfrm>
            <a:off x="169327" y="4728649"/>
            <a:ext cx="3124200" cy="200055"/>
          </a:xfrm>
          <a:prstGeom prst="rect">
            <a:avLst/>
          </a:prstGeom>
          <a:noFill/>
        </p:spPr>
        <p:txBody>
          <a:bodyPr wrap="square" rtlCol="0">
            <a:spAutoFit/>
          </a:bodyPr>
          <a:lstStyle/>
          <a:p>
            <a:r>
              <a:rPr lang="fr-FR" sz="700" b="0" i="0" dirty="0" smtClean="0">
                <a:latin typeface="Verdana"/>
                <a:cs typeface="Verdana"/>
              </a:rPr>
              <a:t>Auteur - Date</a:t>
            </a:r>
            <a:endParaRPr lang="fr-FR" sz="700" b="0" i="0" dirty="0">
              <a:latin typeface="Verdana"/>
              <a:cs typeface="Verdana"/>
            </a:endParaRPr>
          </a:p>
        </p:txBody>
      </p:sp>
      <p:sp>
        <p:nvSpPr>
          <p:cNvPr id="7" name="Espace réservé du contenu 7"/>
          <p:cNvSpPr>
            <a:spLocks noGrp="1"/>
          </p:cNvSpPr>
          <p:nvPr>
            <p:ph sz="quarter" idx="17" hasCustomPrompt="1"/>
          </p:nvPr>
        </p:nvSpPr>
        <p:spPr>
          <a:xfrm>
            <a:off x="162631" y="1277395"/>
            <a:ext cx="8727371" cy="2372285"/>
          </a:xfrm>
          <a:prstGeom prst="rect">
            <a:avLst/>
          </a:prstGeom>
        </p:spPr>
        <p:txBody>
          <a:bodyPr vert="horz"/>
          <a:lstStyle>
            <a:lvl1pPr marL="182542" indent="-182542">
              <a:defRPr sz="2400" b="0" i="0">
                <a:latin typeface="Verdana"/>
                <a:cs typeface="Verdana"/>
              </a:defRPr>
            </a:lvl1pPr>
            <a:lvl2pPr marL="355558" indent="-173018">
              <a:buSzPct val="50000"/>
              <a:defRPr sz="1600" b="0" i="0">
                <a:latin typeface="Verdana"/>
                <a:cs typeface="Verdana"/>
              </a:defRPr>
            </a:lvl2pPr>
            <a:lvl3pPr marL="539683" indent="-184130">
              <a:buSzPct val="50000"/>
              <a:buFont typeface="Wingdings" charset="2"/>
              <a:buChar char="§"/>
              <a:defRPr sz="1400" b="0" i="0">
                <a:latin typeface="Verdana"/>
                <a:cs typeface="Verdana"/>
              </a:defRPr>
            </a:lvl3pPr>
            <a:lvl4pPr marL="722223" indent="-182542">
              <a:buSzPct val="50000"/>
              <a:buFont typeface="Courier New"/>
              <a:buChar char="o"/>
              <a:defRPr sz="1100"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9" name="Espace réservé du texte 2"/>
          <p:cNvSpPr>
            <a:spLocks noGrp="1"/>
          </p:cNvSpPr>
          <p:nvPr>
            <p:ph type="body" sz="quarter" idx="18" hasCustomPrompt="1"/>
          </p:nvPr>
        </p:nvSpPr>
        <p:spPr>
          <a:xfrm>
            <a:off x="153495" y="154396"/>
            <a:ext cx="8727371" cy="548559"/>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10" name="Espace réservé du texte 8"/>
          <p:cNvSpPr>
            <a:spLocks noGrp="1"/>
          </p:cNvSpPr>
          <p:nvPr>
            <p:ph type="body" sz="quarter" idx="20" hasCustomPrompt="1"/>
          </p:nvPr>
        </p:nvSpPr>
        <p:spPr>
          <a:xfrm>
            <a:off x="160204" y="685246"/>
            <a:ext cx="8720673" cy="35625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Tree>
    <p:extLst>
      <p:ext uri="{BB962C8B-B14F-4D97-AF65-F5344CB8AC3E}">
        <p14:creationId xmlns:p14="http://schemas.microsoft.com/office/powerpoint/2010/main" val="422285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image" Target="../media/image1.jpg"/><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image" Target="../media/image3.emf"/><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3.emf"/><Relationship Id="rId2" Type="http://schemas.openxmlformats.org/officeDocument/2006/relationships/slideLayout" Target="../slideLayouts/slideLayout42.xml"/><Relationship Id="rId16" Type="http://schemas.openxmlformats.org/officeDocument/2006/relationships/image" Target="../media/image2.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0.jp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11.jp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3.emf"/><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Image 14" descr=" E - PowerPoint Slides V1.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pic>
        <p:nvPicPr>
          <p:cNvPr id="11" name="Image 10"/>
          <p:cNvPicPr>
            <a:picLocks noChangeAspect="1"/>
          </p:cNvPicPr>
          <p:nvPr userDrawn="1"/>
        </p:nvPicPr>
        <p:blipFill>
          <a:blip r:embed="rId8"/>
          <a:stretch>
            <a:fillRect/>
          </a:stretch>
        </p:blipFill>
        <p:spPr>
          <a:xfrm>
            <a:off x="368215" y="383798"/>
            <a:ext cx="393700" cy="381000"/>
          </a:xfrm>
          <a:prstGeom prst="rect">
            <a:avLst/>
          </a:prstGeom>
        </p:spPr>
      </p:pic>
      <p:pic>
        <p:nvPicPr>
          <p:cNvPr id="13" name="Image 12"/>
          <p:cNvPicPr>
            <a:picLocks noChangeAspect="1"/>
          </p:cNvPicPr>
          <p:nvPr userDrawn="1"/>
        </p:nvPicPr>
        <p:blipFill>
          <a:blip r:embed="rId9"/>
          <a:stretch>
            <a:fillRect/>
          </a:stretch>
        </p:blipFill>
        <p:spPr>
          <a:xfrm>
            <a:off x="2391753" y="479048"/>
            <a:ext cx="3632200" cy="190500"/>
          </a:xfrm>
          <a:prstGeom prst="rect">
            <a:avLst/>
          </a:prstGeom>
        </p:spPr>
      </p:pic>
    </p:spTree>
    <p:extLst>
      <p:ext uri="{BB962C8B-B14F-4D97-AF65-F5344CB8AC3E}">
        <p14:creationId xmlns:p14="http://schemas.microsoft.com/office/powerpoint/2010/main" val="3184313814"/>
      </p:ext>
    </p:extLst>
  </p:cSld>
  <p:clrMap bg1="lt1" tx1="dk1" bg2="lt2" tx2="dk2" accent1="accent1" accent2="accent2" accent3="accent3" accent4="accent4" accent5="accent5" accent6="accent6" hlink="hlink" folHlink="folHlink"/>
  <p:sldLayoutIdLst>
    <p:sldLayoutId id="2147483736" r:id="rId1"/>
    <p:sldLayoutId id="2147483738" r:id="rId2"/>
    <p:sldLayoutId id="2147483739" r:id="rId3"/>
    <p:sldLayoutId id="2147483741" r:id="rId4"/>
    <p:sldLayoutId id="2147483746" r:id="rId5"/>
  </p:sldLayoutIdLst>
  <p:txStyles>
    <p:titleStyle>
      <a:lvl1pPr algn="ctr" defTabSz="457143"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457143" rtl="0" eaLnBrk="1" latinLnBrk="0" hangingPunct="1">
        <a:spcBef>
          <a:spcPct val="20000"/>
        </a:spcBef>
        <a:buFont typeface="Arial"/>
        <a:buChar char="•"/>
        <a:defRPr sz="3200" kern="1200">
          <a:solidFill>
            <a:schemeClr val="tx1"/>
          </a:solidFill>
          <a:latin typeface="+mn-lt"/>
          <a:ea typeface="+mn-ea"/>
          <a:cs typeface="+mn-cs"/>
        </a:defRPr>
      </a:lvl1pPr>
      <a:lvl2pPr marL="742857" indent="-285717" algn="l" defTabSz="457143" rtl="0" eaLnBrk="1" latinLnBrk="0" hangingPunct="1">
        <a:spcBef>
          <a:spcPct val="20000"/>
        </a:spcBef>
        <a:buFont typeface="Arial"/>
        <a:buChar char="–"/>
        <a:defRPr sz="2800" kern="1200">
          <a:solidFill>
            <a:schemeClr val="tx1"/>
          </a:solidFill>
          <a:latin typeface="+mn-lt"/>
          <a:ea typeface="+mn-ea"/>
          <a:cs typeface="+mn-cs"/>
        </a:defRPr>
      </a:lvl2pPr>
      <a:lvl3pPr marL="1142858" indent="-228572" algn="l" defTabSz="457143" rtl="0" eaLnBrk="1" latinLnBrk="0" hangingPunct="1">
        <a:spcBef>
          <a:spcPct val="20000"/>
        </a:spcBef>
        <a:buFont typeface="Arial"/>
        <a:buChar char="•"/>
        <a:defRPr sz="2400" kern="1200">
          <a:solidFill>
            <a:schemeClr val="tx1"/>
          </a:solidFill>
          <a:latin typeface="+mn-lt"/>
          <a:ea typeface="+mn-ea"/>
          <a:cs typeface="+mn-cs"/>
        </a:defRPr>
      </a:lvl3pPr>
      <a:lvl4pPr marL="1600000" indent="-228572" algn="l" defTabSz="457143" rtl="0" eaLnBrk="1" latinLnBrk="0" hangingPunct="1">
        <a:spcBef>
          <a:spcPct val="20000"/>
        </a:spcBef>
        <a:buFont typeface="Arial"/>
        <a:buChar char="–"/>
        <a:defRPr sz="2000" kern="1200">
          <a:solidFill>
            <a:schemeClr val="tx1"/>
          </a:solidFill>
          <a:latin typeface="+mn-lt"/>
          <a:ea typeface="+mn-ea"/>
          <a:cs typeface="+mn-cs"/>
        </a:defRPr>
      </a:lvl4pPr>
      <a:lvl5pPr marL="2057143" indent="-228572" algn="l" defTabSz="457143" rtl="0" eaLnBrk="1" latinLnBrk="0" hangingPunct="1">
        <a:spcBef>
          <a:spcPct val="20000"/>
        </a:spcBef>
        <a:buFont typeface="Arial"/>
        <a:buChar char="»"/>
        <a:defRPr sz="2000" kern="1200">
          <a:solidFill>
            <a:schemeClr val="tx1"/>
          </a:solidFill>
          <a:latin typeface="+mn-lt"/>
          <a:ea typeface="+mn-ea"/>
          <a:cs typeface="+mn-cs"/>
        </a:defRPr>
      </a:lvl5pPr>
      <a:lvl6pPr marL="2514286" indent="-228572" algn="l" defTabSz="457143" rtl="0" eaLnBrk="1" latinLnBrk="0" hangingPunct="1">
        <a:spcBef>
          <a:spcPct val="20000"/>
        </a:spcBef>
        <a:buFont typeface="Arial"/>
        <a:buChar char="•"/>
        <a:defRPr sz="2000" kern="1200">
          <a:solidFill>
            <a:schemeClr val="tx1"/>
          </a:solidFill>
          <a:latin typeface="+mn-lt"/>
          <a:ea typeface="+mn-ea"/>
          <a:cs typeface="+mn-cs"/>
        </a:defRPr>
      </a:lvl6pPr>
      <a:lvl7pPr marL="2971430" indent="-228572" algn="l" defTabSz="457143" rtl="0" eaLnBrk="1" latinLnBrk="0" hangingPunct="1">
        <a:spcBef>
          <a:spcPct val="20000"/>
        </a:spcBef>
        <a:buFont typeface="Arial"/>
        <a:buChar char="•"/>
        <a:defRPr sz="2000" kern="1200">
          <a:solidFill>
            <a:schemeClr val="tx1"/>
          </a:solidFill>
          <a:latin typeface="+mn-lt"/>
          <a:ea typeface="+mn-ea"/>
          <a:cs typeface="+mn-cs"/>
        </a:defRPr>
      </a:lvl7pPr>
      <a:lvl8pPr marL="3428572" indent="-228572" algn="l" defTabSz="457143" rtl="0" eaLnBrk="1" latinLnBrk="0" hangingPunct="1">
        <a:spcBef>
          <a:spcPct val="20000"/>
        </a:spcBef>
        <a:buFont typeface="Arial"/>
        <a:buChar char="•"/>
        <a:defRPr sz="2000" kern="1200">
          <a:solidFill>
            <a:schemeClr val="tx1"/>
          </a:solidFill>
          <a:latin typeface="+mn-lt"/>
          <a:ea typeface="+mn-ea"/>
          <a:cs typeface="+mn-cs"/>
        </a:defRPr>
      </a:lvl8pPr>
      <a:lvl9pPr marL="3885718" indent="-228572" algn="l" defTabSz="45714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143" rtl="0" eaLnBrk="1" latinLnBrk="0" hangingPunct="1">
        <a:defRPr sz="1800" kern="1200">
          <a:solidFill>
            <a:schemeClr val="tx1"/>
          </a:solidFill>
          <a:latin typeface="+mn-lt"/>
          <a:ea typeface="+mn-ea"/>
          <a:cs typeface="+mn-cs"/>
        </a:defRPr>
      </a:lvl1pPr>
      <a:lvl2pPr marL="457143" algn="l" defTabSz="457143" rtl="0" eaLnBrk="1" latinLnBrk="0" hangingPunct="1">
        <a:defRPr sz="1800" kern="1200">
          <a:solidFill>
            <a:schemeClr val="tx1"/>
          </a:solidFill>
          <a:latin typeface="+mn-lt"/>
          <a:ea typeface="+mn-ea"/>
          <a:cs typeface="+mn-cs"/>
        </a:defRPr>
      </a:lvl2pPr>
      <a:lvl3pPr marL="914286" algn="l" defTabSz="457143" rtl="0" eaLnBrk="1" latinLnBrk="0" hangingPunct="1">
        <a:defRPr sz="1800" kern="1200">
          <a:solidFill>
            <a:schemeClr val="tx1"/>
          </a:solidFill>
          <a:latin typeface="+mn-lt"/>
          <a:ea typeface="+mn-ea"/>
          <a:cs typeface="+mn-cs"/>
        </a:defRPr>
      </a:lvl3pPr>
      <a:lvl4pPr marL="1371430" algn="l" defTabSz="457143" rtl="0" eaLnBrk="1" latinLnBrk="0" hangingPunct="1">
        <a:defRPr sz="1800" kern="1200">
          <a:solidFill>
            <a:schemeClr val="tx1"/>
          </a:solidFill>
          <a:latin typeface="+mn-lt"/>
          <a:ea typeface="+mn-ea"/>
          <a:cs typeface="+mn-cs"/>
        </a:defRPr>
      </a:lvl4pPr>
      <a:lvl5pPr marL="1828573" algn="l" defTabSz="457143" rtl="0" eaLnBrk="1" latinLnBrk="0" hangingPunct="1">
        <a:defRPr sz="1800" kern="1200">
          <a:solidFill>
            <a:schemeClr val="tx1"/>
          </a:solidFill>
          <a:latin typeface="+mn-lt"/>
          <a:ea typeface="+mn-ea"/>
          <a:cs typeface="+mn-cs"/>
        </a:defRPr>
      </a:lvl5pPr>
      <a:lvl6pPr marL="2285718" algn="l" defTabSz="457143" rtl="0" eaLnBrk="1" latinLnBrk="0" hangingPunct="1">
        <a:defRPr sz="1800" kern="1200">
          <a:solidFill>
            <a:schemeClr val="tx1"/>
          </a:solidFill>
          <a:latin typeface="+mn-lt"/>
          <a:ea typeface="+mn-ea"/>
          <a:cs typeface="+mn-cs"/>
        </a:defRPr>
      </a:lvl6pPr>
      <a:lvl7pPr marL="2742858" algn="l" defTabSz="457143" rtl="0" eaLnBrk="1" latinLnBrk="0" hangingPunct="1">
        <a:defRPr sz="1800" kern="1200">
          <a:solidFill>
            <a:schemeClr val="tx1"/>
          </a:solidFill>
          <a:latin typeface="+mn-lt"/>
          <a:ea typeface="+mn-ea"/>
          <a:cs typeface="+mn-cs"/>
        </a:defRPr>
      </a:lvl7pPr>
      <a:lvl8pPr marL="3200000" algn="l" defTabSz="457143" rtl="0" eaLnBrk="1" latinLnBrk="0" hangingPunct="1">
        <a:defRPr sz="1800" kern="1200">
          <a:solidFill>
            <a:schemeClr val="tx1"/>
          </a:solidFill>
          <a:latin typeface="+mn-lt"/>
          <a:ea typeface="+mn-ea"/>
          <a:cs typeface="+mn-cs"/>
        </a:defRPr>
      </a:lvl8pPr>
      <a:lvl9pPr marL="3657143" algn="l" defTabSz="45714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Image 14" descr=" E - PowerPoint Slides V1.jp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pic>
        <p:nvPicPr>
          <p:cNvPr id="11" name="Image 10"/>
          <p:cNvPicPr>
            <a:picLocks noChangeAspect="1"/>
          </p:cNvPicPr>
          <p:nvPr userDrawn="1"/>
        </p:nvPicPr>
        <p:blipFill>
          <a:blip r:embed="rId27"/>
          <a:stretch>
            <a:fillRect/>
          </a:stretch>
        </p:blipFill>
        <p:spPr>
          <a:xfrm>
            <a:off x="8492067" y="4643967"/>
            <a:ext cx="393700" cy="381000"/>
          </a:xfrm>
          <a:prstGeom prst="rect">
            <a:avLst/>
          </a:prstGeom>
        </p:spPr>
      </p:pic>
      <p:pic>
        <p:nvPicPr>
          <p:cNvPr id="13" name="Image 12"/>
          <p:cNvPicPr>
            <a:picLocks noChangeAspect="1"/>
          </p:cNvPicPr>
          <p:nvPr userDrawn="1"/>
        </p:nvPicPr>
        <p:blipFill>
          <a:blip r:embed="rId28"/>
          <a:stretch>
            <a:fillRect/>
          </a:stretch>
        </p:blipFill>
        <p:spPr>
          <a:xfrm>
            <a:off x="4724407" y="4702705"/>
            <a:ext cx="3632200" cy="190500"/>
          </a:xfrm>
          <a:prstGeom prst="rect">
            <a:avLst/>
          </a:prstGeom>
        </p:spPr>
      </p:pic>
      <p:sp>
        <p:nvSpPr>
          <p:cNvPr id="14" name="ZoneTexte 13"/>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30260642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99" r:id="rId3"/>
    <p:sldLayoutId id="2147483694" r:id="rId4"/>
    <p:sldLayoutId id="2147483675" r:id="rId5"/>
    <p:sldLayoutId id="2147483700" r:id="rId6"/>
    <p:sldLayoutId id="2147483701" r:id="rId7"/>
    <p:sldLayoutId id="2147483702" r:id="rId8"/>
    <p:sldLayoutId id="2147483703" r:id="rId9"/>
    <p:sldLayoutId id="2147483704" r:id="rId10"/>
    <p:sldLayoutId id="2147483705" r:id="rId11"/>
    <p:sldLayoutId id="2147483706" r:id="rId12"/>
    <p:sldLayoutId id="2147483742" r:id="rId13"/>
    <p:sldLayoutId id="2147483743" r:id="rId14"/>
    <p:sldLayoutId id="2147483685" r:id="rId15"/>
    <p:sldLayoutId id="2147483686" r:id="rId16"/>
    <p:sldLayoutId id="2147483690" r:id="rId17"/>
    <p:sldLayoutId id="2147483691" r:id="rId18"/>
    <p:sldLayoutId id="2147483687" r:id="rId19"/>
    <p:sldLayoutId id="2147483688" r:id="rId20"/>
    <p:sldLayoutId id="2147483689" r:id="rId21"/>
    <p:sldLayoutId id="2147483692" r:id="rId22"/>
    <p:sldLayoutId id="2147483774" r:id="rId23"/>
    <p:sldLayoutId id="2147483775" r:id="rId24"/>
  </p:sldLayoutIdLst>
  <p:txStyles>
    <p:titleStyle>
      <a:lvl1pPr algn="ctr" defTabSz="457143"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457143" rtl="0" eaLnBrk="1" latinLnBrk="0" hangingPunct="1">
        <a:spcBef>
          <a:spcPct val="20000"/>
        </a:spcBef>
        <a:buFont typeface="Arial"/>
        <a:buChar char="•"/>
        <a:defRPr sz="3200" kern="1200">
          <a:solidFill>
            <a:schemeClr val="tx1"/>
          </a:solidFill>
          <a:latin typeface="+mn-lt"/>
          <a:ea typeface="+mn-ea"/>
          <a:cs typeface="+mn-cs"/>
        </a:defRPr>
      </a:lvl1pPr>
      <a:lvl2pPr marL="742857" indent="-285717" algn="l" defTabSz="457143" rtl="0" eaLnBrk="1" latinLnBrk="0" hangingPunct="1">
        <a:spcBef>
          <a:spcPct val="20000"/>
        </a:spcBef>
        <a:buFont typeface="Arial"/>
        <a:buChar char="–"/>
        <a:defRPr sz="2800" kern="1200">
          <a:solidFill>
            <a:schemeClr val="tx1"/>
          </a:solidFill>
          <a:latin typeface="+mn-lt"/>
          <a:ea typeface="+mn-ea"/>
          <a:cs typeface="+mn-cs"/>
        </a:defRPr>
      </a:lvl2pPr>
      <a:lvl3pPr marL="1142858" indent="-228572" algn="l" defTabSz="457143" rtl="0" eaLnBrk="1" latinLnBrk="0" hangingPunct="1">
        <a:spcBef>
          <a:spcPct val="20000"/>
        </a:spcBef>
        <a:buFont typeface="Arial"/>
        <a:buChar char="•"/>
        <a:defRPr sz="2400" kern="1200">
          <a:solidFill>
            <a:schemeClr val="tx1"/>
          </a:solidFill>
          <a:latin typeface="+mn-lt"/>
          <a:ea typeface="+mn-ea"/>
          <a:cs typeface="+mn-cs"/>
        </a:defRPr>
      </a:lvl3pPr>
      <a:lvl4pPr marL="1600000" indent="-228572" algn="l" defTabSz="457143" rtl="0" eaLnBrk="1" latinLnBrk="0" hangingPunct="1">
        <a:spcBef>
          <a:spcPct val="20000"/>
        </a:spcBef>
        <a:buFont typeface="Arial"/>
        <a:buChar char="–"/>
        <a:defRPr sz="2000" kern="1200">
          <a:solidFill>
            <a:schemeClr val="tx1"/>
          </a:solidFill>
          <a:latin typeface="+mn-lt"/>
          <a:ea typeface="+mn-ea"/>
          <a:cs typeface="+mn-cs"/>
        </a:defRPr>
      </a:lvl4pPr>
      <a:lvl5pPr marL="2057143" indent="-228572" algn="l" defTabSz="457143" rtl="0" eaLnBrk="1" latinLnBrk="0" hangingPunct="1">
        <a:spcBef>
          <a:spcPct val="20000"/>
        </a:spcBef>
        <a:buFont typeface="Arial"/>
        <a:buChar char="»"/>
        <a:defRPr sz="2000" kern="1200">
          <a:solidFill>
            <a:schemeClr val="tx1"/>
          </a:solidFill>
          <a:latin typeface="+mn-lt"/>
          <a:ea typeface="+mn-ea"/>
          <a:cs typeface="+mn-cs"/>
        </a:defRPr>
      </a:lvl5pPr>
      <a:lvl6pPr marL="2514286" indent="-228572" algn="l" defTabSz="457143" rtl="0" eaLnBrk="1" latinLnBrk="0" hangingPunct="1">
        <a:spcBef>
          <a:spcPct val="20000"/>
        </a:spcBef>
        <a:buFont typeface="Arial"/>
        <a:buChar char="•"/>
        <a:defRPr sz="2000" kern="1200">
          <a:solidFill>
            <a:schemeClr val="tx1"/>
          </a:solidFill>
          <a:latin typeface="+mn-lt"/>
          <a:ea typeface="+mn-ea"/>
          <a:cs typeface="+mn-cs"/>
        </a:defRPr>
      </a:lvl6pPr>
      <a:lvl7pPr marL="2971430" indent="-228572" algn="l" defTabSz="457143" rtl="0" eaLnBrk="1" latinLnBrk="0" hangingPunct="1">
        <a:spcBef>
          <a:spcPct val="20000"/>
        </a:spcBef>
        <a:buFont typeface="Arial"/>
        <a:buChar char="•"/>
        <a:defRPr sz="2000" kern="1200">
          <a:solidFill>
            <a:schemeClr val="tx1"/>
          </a:solidFill>
          <a:latin typeface="+mn-lt"/>
          <a:ea typeface="+mn-ea"/>
          <a:cs typeface="+mn-cs"/>
        </a:defRPr>
      </a:lvl7pPr>
      <a:lvl8pPr marL="3428572" indent="-228572" algn="l" defTabSz="457143" rtl="0" eaLnBrk="1" latinLnBrk="0" hangingPunct="1">
        <a:spcBef>
          <a:spcPct val="20000"/>
        </a:spcBef>
        <a:buFont typeface="Arial"/>
        <a:buChar char="•"/>
        <a:defRPr sz="2000" kern="1200">
          <a:solidFill>
            <a:schemeClr val="tx1"/>
          </a:solidFill>
          <a:latin typeface="+mn-lt"/>
          <a:ea typeface="+mn-ea"/>
          <a:cs typeface="+mn-cs"/>
        </a:defRPr>
      </a:lvl8pPr>
      <a:lvl9pPr marL="3885718" indent="-228572" algn="l" defTabSz="45714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143" rtl="0" eaLnBrk="1" latinLnBrk="0" hangingPunct="1">
        <a:defRPr sz="1800" kern="1200">
          <a:solidFill>
            <a:schemeClr val="tx1"/>
          </a:solidFill>
          <a:latin typeface="+mn-lt"/>
          <a:ea typeface="+mn-ea"/>
          <a:cs typeface="+mn-cs"/>
        </a:defRPr>
      </a:lvl1pPr>
      <a:lvl2pPr marL="457143" algn="l" defTabSz="457143" rtl="0" eaLnBrk="1" latinLnBrk="0" hangingPunct="1">
        <a:defRPr sz="1800" kern="1200">
          <a:solidFill>
            <a:schemeClr val="tx1"/>
          </a:solidFill>
          <a:latin typeface="+mn-lt"/>
          <a:ea typeface="+mn-ea"/>
          <a:cs typeface="+mn-cs"/>
        </a:defRPr>
      </a:lvl2pPr>
      <a:lvl3pPr marL="914286" algn="l" defTabSz="457143" rtl="0" eaLnBrk="1" latinLnBrk="0" hangingPunct="1">
        <a:defRPr sz="1800" kern="1200">
          <a:solidFill>
            <a:schemeClr val="tx1"/>
          </a:solidFill>
          <a:latin typeface="+mn-lt"/>
          <a:ea typeface="+mn-ea"/>
          <a:cs typeface="+mn-cs"/>
        </a:defRPr>
      </a:lvl3pPr>
      <a:lvl4pPr marL="1371430" algn="l" defTabSz="457143" rtl="0" eaLnBrk="1" latinLnBrk="0" hangingPunct="1">
        <a:defRPr sz="1800" kern="1200">
          <a:solidFill>
            <a:schemeClr val="tx1"/>
          </a:solidFill>
          <a:latin typeface="+mn-lt"/>
          <a:ea typeface="+mn-ea"/>
          <a:cs typeface="+mn-cs"/>
        </a:defRPr>
      </a:lvl4pPr>
      <a:lvl5pPr marL="1828573" algn="l" defTabSz="457143" rtl="0" eaLnBrk="1" latinLnBrk="0" hangingPunct="1">
        <a:defRPr sz="1800" kern="1200">
          <a:solidFill>
            <a:schemeClr val="tx1"/>
          </a:solidFill>
          <a:latin typeface="+mn-lt"/>
          <a:ea typeface="+mn-ea"/>
          <a:cs typeface="+mn-cs"/>
        </a:defRPr>
      </a:lvl5pPr>
      <a:lvl6pPr marL="2285718" algn="l" defTabSz="457143" rtl="0" eaLnBrk="1" latinLnBrk="0" hangingPunct="1">
        <a:defRPr sz="1800" kern="1200">
          <a:solidFill>
            <a:schemeClr val="tx1"/>
          </a:solidFill>
          <a:latin typeface="+mn-lt"/>
          <a:ea typeface="+mn-ea"/>
          <a:cs typeface="+mn-cs"/>
        </a:defRPr>
      </a:lvl6pPr>
      <a:lvl7pPr marL="2742858" algn="l" defTabSz="457143" rtl="0" eaLnBrk="1" latinLnBrk="0" hangingPunct="1">
        <a:defRPr sz="1800" kern="1200">
          <a:solidFill>
            <a:schemeClr val="tx1"/>
          </a:solidFill>
          <a:latin typeface="+mn-lt"/>
          <a:ea typeface="+mn-ea"/>
          <a:cs typeface="+mn-cs"/>
        </a:defRPr>
      </a:lvl7pPr>
      <a:lvl8pPr marL="3200000" algn="l" defTabSz="457143" rtl="0" eaLnBrk="1" latinLnBrk="0" hangingPunct="1">
        <a:defRPr sz="1800" kern="1200">
          <a:solidFill>
            <a:schemeClr val="tx1"/>
          </a:solidFill>
          <a:latin typeface="+mn-lt"/>
          <a:ea typeface="+mn-ea"/>
          <a:cs typeface="+mn-cs"/>
        </a:defRPr>
      </a:lvl8pPr>
      <a:lvl9pPr marL="3657143" algn="l" defTabSz="45714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4643"/>
            <a:ext cx="7886700" cy="993775"/>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1"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1" y="4767281"/>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B7ADAD6-4444-4B1F-B709-0DEF20C9BE9C}" type="datetimeFigureOut">
              <a:rPr lang="en-GB" smtClean="0"/>
              <a:t>16/09/2018</a:t>
            </a:fld>
            <a:endParaRPr lang="en-GB"/>
          </a:p>
        </p:txBody>
      </p:sp>
      <p:sp>
        <p:nvSpPr>
          <p:cNvPr id="5" name="Footer Placeholder 4"/>
          <p:cNvSpPr>
            <a:spLocks noGrp="1"/>
          </p:cNvSpPr>
          <p:nvPr>
            <p:ph type="ftr" sz="quarter" idx="3"/>
          </p:nvPr>
        </p:nvSpPr>
        <p:spPr>
          <a:xfrm>
            <a:off x="3028951" y="4767281"/>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1" y="4767281"/>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0C8A082-7428-49B5-8FDD-187C28975986}" type="slidenum">
              <a:rPr lang="en-GB" smtClean="0"/>
              <a:t>‹#›</a:t>
            </a:fld>
            <a:endParaRPr lang="en-GB"/>
          </a:p>
        </p:txBody>
      </p:sp>
    </p:spTree>
    <p:extLst>
      <p:ext uri="{BB962C8B-B14F-4D97-AF65-F5344CB8AC3E}">
        <p14:creationId xmlns:p14="http://schemas.microsoft.com/office/powerpoint/2010/main" val="296956722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2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2" indent="-228572" algn="l" defTabSz="9142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8" indent="-228572" algn="l" defTabSz="9142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2" algn="l" defTabSz="9142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2"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3" indent="-228572"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6" indent="-228572"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2"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2" indent="-228572"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2"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age 12" descr=" G - PowerPoint Slides V2.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pic>
        <p:nvPicPr>
          <p:cNvPr id="10" name="Image 9"/>
          <p:cNvPicPr>
            <a:picLocks noChangeAspect="1"/>
          </p:cNvPicPr>
          <p:nvPr userDrawn="1"/>
        </p:nvPicPr>
        <p:blipFill>
          <a:blip r:embed="rId16"/>
          <a:stretch>
            <a:fillRect/>
          </a:stretch>
        </p:blipFill>
        <p:spPr>
          <a:xfrm>
            <a:off x="8492067" y="4643967"/>
            <a:ext cx="393700" cy="381000"/>
          </a:xfrm>
          <a:prstGeom prst="rect">
            <a:avLst/>
          </a:prstGeom>
        </p:spPr>
      </p:pic>
      <p:pic>
        <p:nvPicPr>
          <p:cNvPr id="11" name="Image 10"/>
          <p:cNvPicPr>
            <a:picLocks noChangeAspect="1"/>
          </p:cNvPicPr>
          <p:nvPr userDrawn="1"/>
        </p:nvPicPr>
        <p:blipFill>
          <a:blip r:embed="rId17"/>
          <a:stretch>
            <a:fillRect/>
          </a:stretch>
        </p:blipFill>
        <p:spPr>
          <a:xfrm>
            <a:off x="4724407" y="4702705"/>
            <a:ext cx="3632200" cy="190500"/>
          </a:xfrm>
          <a:prstGeom prst="rect">
            <a:avLst/>
          </a:prstGeom>
        </p:spPr>
      </p:pic>
      <p:sp>
        <p:nvSpPr>
          <p:cNvPr id="12" name="ZoneTexte 11"/>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120285255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76" r:id="rId13"/>
  </p:sldLayoutIdLst>
  <p:txStyles>
    <p:titleStyle>
      <a:lvl1pPr algn="ctr" defTabSz="457143"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457143" rtl="0" eaLnBrk="1" latinLnBrk="0" hangingPunct="1">
        <a:spcBef>
          <a:spcPct val="20000"/>
        </a:spcBef>
        <a:buFont typeface="Arial"/>
        <a:buChar char="•"/>
        <a:defRPr sz="3200" kern="1200">
          <a:solidFill>
            <a:schemeClr val="tx1"/>
          </a:solidFill>
          <a:latin typeface="+mn-lt"/>
          <a:ea typeface="+mn-ea"/>
          <a:cs typeface="+mn-cs"/>
        </a:defRPr>
      </a:lvl1pPr>
      <a:lvl2pPr marL="742857" indent="-285717" algn="l" defTabSz="457143" rtl="0" eaLnBrk="1" latinLnBrk="0" hangingPunct="1">
        <a:spcBef>
          <a:spcPct val="20000"/>
        </a:spcBef>
        <a:buFont typeface="Arial"/>
        <a:buChar char="–"/>
        <a:defRPr sz="2800" kern="1200">
          <a:solidFill>
            <a:schemeClr val="tx1"/>
          </a:solidFill>
          <a:latin typeface="+mn-lt"/>
          <a:ea typeface="+mn-ea"/>
          <a:cs typeface="+mn-cs"/>
        </a:defRPr>
      </a:lvl2pPr>
      <a:lvl3pPr marL="1142858" indent="-228572" algn="l" defTabSz="457143" rtl="0" eaLnBrk="1" latinLnBrk="0" hangingPunct="1">
        <a:spcBef>
          <a:spcPct val="20000"/>
        </a:spcBef>
        <a:buFont typeface="Arial"/>
        <a:buChar char="•"/>
        <a:defRPr sz="2400" kern="1200">
          <a:solidFill>
            <a:schemeClr val="tx1"/>
          </a:solidFill>
          <a:latin typeface="+mn-lt"/>
          <a:ea typeface="+mn-ea"/>
          <a:cs typeface="+mn-cs"/>
        </a:defRPr>
      </a:lvl3pPr>
      <a:lvl4pPr marL="1600000" indent="-228572" algn="l" defTabSz="457143" rtl="0" eaLnBrk="1" latinLnBrk="0" hangingPunct="1">
        <a:spcBef>
          <a:spcPct val="20000"/>
        </a:spcBef>
        <a:buFont typeface="Arial"/>
        <a:buChar char="–"/>
        <a:defRPr sz="2000" kern="1200">
          <a:solidFill>
            <a:schemeClr val="tx1"/>
          </a:solidFill>
          <a:latin typeface="+mn-lt"/>
          <a:ea typeface="+mn-ea"/>
          <a:cs typeface="+mn-cs"/>
        </a:defRPr>
      </a:lvl4pPr>
      <a:lvl5pPr marL="2057143" indent="-228572" algn="l" defTabSz="457143" rtl="0" eaLnBrk="1" latinLnBrk="0" hangingPunct="1">
        <a:spcBef>
          <a:spcPct val="20000"/>
        </a:spcBef>
        <a:buFont typeface="Arial"/>
        <a:buChar char="»"/>
        <a:defRPr sz="2000" kern="1200">
          <a:solidFill>
            <a:schemeClr val="tx1"/>
          </a:solidFill>
          <a:latin typeface="+mn-lt"/>
          <a:ea typeface="+mn-ea"/>
          <a:cs typeface="+mn-cs"/>
        </a:defRPr>
      </a:lvl5pPr>
      <a:lvl6pPr marL="2514286" indent="-228572" algn="l" defTabSz="457143" rtl="0" eaLnBrk="1" latinLnBrk="0" hangingPunct="1">
        <a:spcBef>
          <a:spcPct val="20000"/>
        </a:spcBef>
        <a:buFont typeface="Arial"/>
        <a:buChar char="•"/>
        <a:defRPr sz="2000" kern="1200">
          <a:solidFill>
            <a:schemeClr val="tx1"/>
          </a:solidFill>
          <a:latin typeface="+mn-lt"/>
          <a:ea typeface="+mn-ea"/>
          <a:cs typeface="+mn-cs"/>
        </a:defRPr>
      </a:lvl6pPr>
      <a:lvl7pPr marL="2971430" indent="-228572" algn="l" defTabSz="457143" rtl="0" eaLnBrk="1" latinLnBrk="0" hangingPunct="1">
        <a:spcBef>
          <a:spcPct val="20000"/>
        </a:spcBef>
        <a:buFont typeface="Arial"/>
        <a:buChar char="•"/>
        <a:defRPr sz="2000" kern="1200">
          <a:solidFill>
            <a:schemeClr val="tx1"/>
          </a:solidFill>
          <a:latin typeface="+mn-lt"/>
          <a:ea typeface="+mn-ea"/>
          <a:cs typeface="+mn-cs"/>
        </a:defRPr>
      </a:lvl7pPr>
      <a:lvl8pPr marL="3428572" indent="-228572" algn="l" defTabSz="457143" rtl="0" eaLnBrk="1" latinLnBrk="0" hangingPunct="1">
        <a:spcBef>
          <a:spcPct val="20000"/>
        </a:spcBef>
        <a:buFont typeface="Arial"/>
        <a:buChar char="•"/>
        <a:defRPr sz="2000" kern="1200">
          <a:solidFill>
            <a:schemeClr val="tx1"/>
          </a:solidFill>
          <a:latin typeface="+mn-lt"/>
          <a:ea typeface="+mn-ea"/>
          <a:cs typeface="+mn-cs"/>
        </a:defRPr>
      </a:lvl8pPr>
      <a:lvl9pPr marL="3885718" indent="-228572" algn="l" defTabSz="45714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143" rtl="0" eaLnBrk="1" latinLnBrk="0" hangingPunct="1">
        <a:defRPr sz="1800" kern="1200">
          <a:solidFill>
            <a:schemeClr val="tx1"/>
          </a:solidFill>
          <a:latin typeface="+mn-lt"/>
          <a:ea typeface="+mn-ea"/>
          <a:cs typeface="+mn-cs"/>
        </a:defRPr>
      </a:lvl1pPr>
      <a:lvl2pPr marL="457143" algn="l" defTabSz="457143" rtl="0" eaLnBrk="1" latinLnBrk="0" hangingPunct="1">
        <a:defRPr sz="1800" kern="1200">
          <a:solidFill>
            <a:schemeClr val="tx1"/>
          </a:solidFill>
          <a:latin typeface="+mn-lt"/>
          <a:ea typeface="+mn-ea"/>
          <a:cs typeface="+mn-cs"/>
        </a:defRPr>
      </a:lvl2pPr>
      <a:lvl3pPr marL="914286" algn="l" defTabSz="457143" rtl="0" eaLnBrk="1" latinLnBrk="0" hangingPunct="1">
        <a:defRPr sz="1800" kern="1200">
          <a:solidFill>
            <a:schemeClr val="tx1"/>
          </a:solidFill>
          <a:latin typeface="+mn-lt"/>
          <a:ea typeface="+mn-ea"/>
          <a:cs typeface="+mn-cs"/>
        </a:defRPr>
      </a:lvl3pPr>
      <a:lvl4pPr marL="1371430" algn="l" defTabSz="457143" rtl="0" eaLnBrk="1" latinLnBrk="0" hangingPunct="1">
        <a:defRPr sz="1800" kern="1200">
          <a:solidFill>
            <a:schemeClr val="tx1"/>
          </a:solidFill>
          <a:latin typeface="+mn-lt"/>
          <a:ea typeface="+mn-ea"/>
          <a:cs typeface="+mn-cs"/>
        </a:defRPr>
      </a:lvl4pPr>
      <a:lvl5pPr marL="1828573" algn="l" defTabSz="457143" rtl="0" eaLnBrk="1" latinLnBrk="0" hangingPunct="1">
        <a:defRPr sz="1800" kern="1200">
          <a:solidFill>
            <a:schemeClr val="tx1"/>
          </a:solidFill>
          <a:latin typeface="+mn-lt"/>
          <a:ea typeface="+mn-ea"/>
          <a:cs typeface="+mn-cs"/>
        </a:defRPr>
      </a:lvl5pPr>
      <a:lvl6pPr marL="2285718" algn="l" defTabSz="457143" rtl="0" eaLnBrk="1" latinLnBrk="0" hangingPunct="1">
        <a:defRPr sz="1800" kern="1200">
          <a:solidFill>
            <a:schemeClr val="tx1"/>
          </a:solidFill>
          <a:latin typeface="+mn-lt"/>
          <a:ea typeface="+mn-ea"/>
          <a:cs typeface="+mn-cs"/>
        </a:defRPr>
      </a:lvl6pPr>
      <a:lvl7pPr marL="2742858" algn="l" defTabSz="457143" rtl="0" eaLnBrk="1" latinLnBrk="0" hangingPunct="1">
        <a:defRPr sz="1800" kern="1200">
          <a:solidFill>
            <a:schemeClr val="tx1"/>
          </a:solidFill>
          <a:latin typeface="+mn-lt"/>
          <a:ea typeface="+mn-ea"/>
          <a:cs typeface="+mn-cs"/>
        </a:defRPr>
      </a:lvl7pPr>
      <a:lvl8pPr marL="3200000" algn="l" defTabSz="457143" rtl="0" eaLnBrk="1" latinLnBrk="0" hangingPunct="1">
        <a:defRPr sz="1800" kern="1200">
          <a:solidFill>
            <a:schemeClr val="tx1"/>
          </a:solidFill>
          <a:latin typeface="+mn-lt"/>
          <a:ea typeface="+mn-ea"/>
          <a:cs typeface="+mn-cs"/>
        </a:defRPr>
      </a:lvl8pPr>
      <a:lvl9pPr marL="3657143" algn="l" defTabSz="45714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age 12" descr=" F - PowerPoint Slides V3.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 y="0"/>
            <a:ext cx="9141291" cy="5143500"/>
          </a:xfrm>
          <a:prstGeom prst="rect">
            <a:avLst/>
          </a:prstGeom>
        </p:spPr>
      </p:pic>
      <p:pic>
        <p:nvPicPr>
          <p:cNvPr id="10" name="Image 9"/>
          <p:cNvPicPr>
            <a:picLocks noChangeAspect="1"/>
          </p:cNvPicPr>
          <p:nvPr userDrawn="1"/>
        </p:nvPicPr>
        <p:blipFill>
          <a:blip r:embed="rId14"/>
          <a:stretch>
            <a:fillRect/>
          </a:stretch>
        </p:blipFill>
        <p:spPr>
          <a:xfrm>
            <a:off x="8492067" y="4643967"/>
            <a:ext cx="393700" cy="381000"/>
          </a:xfrm>
          <a:prstGeom prst="rect">
            <a:avLst/>
          </a:prstGeom>
        </p:spPr>
      </p:pic>
      <p:pic>
        <p:nvPicPr>
          <p:cNvPr id="11" name="Image 10"/>
          <p:cNvPicPr>
            <a:picLocks noChangeAspect="1"/>
          </p:cNvPicPr>
          <p:nvPr userDrawn="1"/>
        </p:nvPicPr>
        <p:blipFill>
          <a:blip r:embed="rId15"/>
          <a:stretch>
            <a:fillRect/>
          </a:stretch>
        </p:blipFill>
        <p:spPr>
          <a:xfrm>
            <a:off x="4724407" y="4702705"/>
            <a:ext cx="3632200" cy="190500"/>
          </a:xfrm>
          <a:prstGeom prst="rect">
            <a:avLst/>
          </a:prstGeom>
        </p:spPr>
      </p:pic>
      <p:sp>
        <p:nvSpPr>
          <p:cNvPr id="12" name="ZoneTexte 11"/>
          <p:cNvSpPr txBox="1"/>
          <p:nvPr userDrawn="1"/>
        </p:nvSpPr>
        <p:spPr>
          <a:xfrm>
            <a:off x="8826423" y="4721320"/>
            <a:ext cx="427568" cy="200055"/>
          </a:xfrm>
          <a:prstGeom prst="rect">
            <a:avLst/>
          </a:prstGeom>
          <a:noFill/>
        </p:spPr>
        <p:txBody>
          <a:bodyPr wrap="square" rtlCol="0">
            <a:spAutoFit/>
          </a:bodyPr>
          <a:lstStyle/>
          <a:p>
            <a:fld id="{630C1694-9101-9A45-A428-FD842B6D6CA4}" type="slidenum">
              <a:rPr lang="fr-FR" sz="700" b="0" i="0" smtClean="0">
                <a:solidFill>
                  <a:schemeClr val="accent1"/>
                </a:solidFill>
                <a:latin typeface="Verdana Bold"/>
                <a:cs typeface="Verdana Bold"/>
              </a:rPr>
              <a:t>‹#›</a:t>
            </a:fld>
            <a:endParaRPr lang="fr-FR" sz="700" b="0" i="0" dirty="0">
              <a:solidFill>
                <a:schemeClr val="accent1"/>
              </a:solidFill>
              <a:latin typeface="Verdana Bold"/>
              <a:cs typeface="Verdana Bold"/>
            </a:endParaRPr>
          </a:p>
        </p:txBody>
      </p:sp>
    </p:spTree>
    <p:extLst>
      <p:ext uri="{BB962C8B-B14F-4D97-AF65-F5344CB8AC3E}">
        <p14:creationId xmlns:p14="http://schemas.microsoft.com/office/powerpoint/2010/main" val="238492162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6" r:id="rId3"/>
    <p:sldLayoutId id="2147483727" r:id="rId4"/>
    <p:sldLayoutId id="2147483729" r:id="rId5"/>
    <p:sldLayoutId id="2147483730" r:id="rId6"/>
    <p:sldLayoutId id="2147483731" r:id="rId7"/>
    <p:sldLayoutId id="2147483732" r:id="rId8"/>
    <p:sldLayoutId id="2147483733" r:id="rId9"/>
    <p:sldLayoutId id="2147483744" r:id="rId10"/>
    <p:sldLayoutId id="2147483745" r:id="rId11"/>
  </p:sldLayoutIdLst>
  <p:txStyles>
    <p:titleStyle>
      <a:lvl1pPr algn="ctr" defTabSz="457143" rtl="0" eaLnBrk="1" latinLnBrk="0" hangingPunct="1">
        <a:spcBef>
          <a:spcPct val="0"/>
        </a:spcBef>
        <a:buNone/>
        <a:defRPr sz="4400" kern="1200">
          <a:solidFill>
            <a:schemeClr val="tx1"/>
          </a:solidFill>
          <a:latin typeface="+mj-lt"/>
          <a:ea typeface="+mj-ea"/>
          <a:cs typeface="+mj-cs"/>
        </a:defRPr>
      </a:lvl1pPr>
    </p:titleStyle>
    <p:bodyStyle>
      <a:lvl1pPr marL="342858" indent="-342858" algn="l" defTabSz="457143" rtl="0" eaLnBrk="1" latinLnBrk="0" hangingPunct="1">
        <a:spcBef>
          <a:spcPct val="20000"/>
        </a:spcBef>
        <a:buFont typeface="Arial"/>
        <a:buChar char="•"/>
        <a:defRPr sz="3200" kern="1200">
          <a:solidFill>
            <a:schemeClr val="tx1"/>
          </a:solidFill>
          <a:latin typeface="+mn-lt"/>
          <a:ea typeface="+mn-ea"/>
          <a:cs typeface="+mn-cs"/>
        </a:defRPr>
      </a:lvl1pPr>
      <a:lvl2pPr marL="742857" indent="-285717" algn="l" defTabSz="457143" rtl="0" eaLnBrk="1" latinLnBrk="0" hangingPunct="1">
        <a:spcBef>
          <a:spcPct val="20000"/>
        </a:spcBef>
        <a:buFont typeface="Arial"/>
        <a:buChar char="–"/>
        <a:defRPr sz="2800" kern="1200">
          <a:solidFill>
            <a:schemeClr val="tx1"/>
          </a:solidFill>
          <a:latin typeface="+mn-lt"/>
          <a:ea typeface="+mn-ea"/>
          <a:cs typeface="+mn-cs"/>
        </a:defRPr>
      </a:lvl2pPr>
      <a:lvl3pPr marL="1142858" indent="-228572" algn="l" defTabSz="457143" rtl="0" eaLnBrk="1" latinLnBrk="0" hangingPunct="1">
        <a:spcBef>
          <a:spcPct val="20000"/>
        </a:spcBef>
        <a:buFont typeface="Arial"/>
        <a:buChar char="•"/>
        <a:defRPr sz="2400" kern="1200">
          <a:solidFill>
            <a:schemeClr val="tx1"/>
          </a:solidFill>
          <a:latin typeface="+mn-lt"/>
          <a:ea typeface="+mn-ea"/>
          <a:cs typeface="+mn-cs"/>
        </a:defRPr>
      </a:lvl3pPr>
      <a:lvl4pPr marL="1600000" indent="-228572" algn="l" defTabSz="457143" rtl="0" eaLnBrk="1" latinLnBrk="0" hangingPunct="1">
        <a:spcBef>
          <a:spcPct val="20000"/>
        </a:spcBef>
        <a:buFont typeface="Arial"/>
        <a:buChar char="–"/>
        <a:defRPr sz="2000" kern="1200">
          <a:solidFill>
            <a:schemeClr val="tx1"/>
          </a:solidFill>
          <a:latin typeface="+mn-lt"/>
          <a:ea typeface="+mn-ea"/>
          <a:cs typeface="+mn-cs"/>
        </a:defRPr>
      </a:lvl4pPr>
      <a:lvl5pPr marL="2057143" indent="-228572" algn="l" defTabSz="457143" rtl="0" eaLnBrk="1" latinLnBrk="0" hangingPunct="1">
        <a:spcBef>
          <a:spcPct val="20000"/>
        </a:spcBef>
        <a:buFont typeface="Arial"/>
        <a:buChar char="»"/>
        <a:defRPr sz="2000" kern="1200">
          <a:solidFill>
            <a:schemeClr val="tx1"/>
          </a:solidFill>
          <a:latin typeface="+mn-lt"/>
          <a:ea typeface="+mn-ea"/>
          <a:cs typeface="+mn-cs"/>
        </a:defRPr>
      </a:lvl5pPr>
      <a:lvl6pPr marL="2514286" indent="-228572" algn="l" defTabSz="457143" rtl="0" eaLnBrk="1" latinLnBrk="0" hangingPunct="1">
        <a:spcBef>
          <a:spcPct val="20000"/>
        </a:spcBef>
        <a:buFont typeface="Arial"/>
        <a:buChar char="•"/>
        <a:defRPr sz="2000" kern="1200">
          <a:solidFill>
            <a:schemeClr val="tx1"/>
          </a:solidFill>
          <a:latin typeface="+mn-lt"/>
          <a:ea typeface="+mn-ea"/>
          <a:cs typeface="+mn-cs"/>
        </a:defRPr>
      </a:lvl6pPr>
      <a:lvl7pPr marL="2971430" indent="-228572" algn="l" defTabSz="457143" rtl="0" eaLnBrk="1" latinLnBrk="0" hangingPunct="1">
        <a:spcBef>
          <a:spcPct val="20000"/>
        </a:spcBef>
        <a:buFont typeface="Arial"/>
        <a:buChar char="•"/>
        <a:defRPr sz="2000" kern="1200">
          <a:solidFill>
            <a:schemeClr val="tx1"/>
          </a:solidFill>
          <a:latin typeface="+mn-lt"/>
          <a:ea typeface="+mn-ea"/>
          <a:cs typeface="+mn-cs"/>
        </a:defRPr>
      </a:lvl7pPr>
      <a:lvl8pPr marL="3428572" indent="-228572" algn="l" defTabSz="457143" rtl="0" eaLnBrk="1" latinLnBrk="0" hangingPunct="1">
        <a:spcBef>
          <a:spcPct val="20000"/>
        </a:spcBef>
        <a:buFont typeface="Arial"/>
        <a:buChar char="•"/>
        <a:defRPr sz="2000" kern="1200">
          <a:solidFill>
            <a:schemeClr val="tx1"/>
          </a:solidFill>
          <a:latin typeface="+mn-lt"/>
          <a:ea typeface="+mn-ea"/>
          <a:cs typeface="+mn-cs"/>
        </a:defRPr>
      </a:lvl8pPr>
      <a:lvl9pPr marL="3885718" indent="-228572" algn="l" defTabSz="45714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143" rtl="0" eaLnBrk="1" latinLnBrk="0" hangingPunct="1">
        <a:defRPr sz="1800" kern="1200">
          <a:solidFill>
            <a:schemeClr val="tx1"/>
          </a:solidFill>
          <a:latin typeface="+mn-lt"/>
          <a:ea typeface="+mn-ea"/>
          <a:cs typeface="+mn-cs"/>
        </a:defRPr>
      </a:lvl1pPr>
      <a:lvl2pPr marL="457143" algn="l" defTabSz="457143" rtl="0" eaLnBrk="1" latinLnBrk="0" hangingPunct="1">
        <a:defRPr sz="1800" kern="1200">
          <a:solidFill>
            <a:schemeClr val="tx1"/>
          </a:solidFill>
          <a:latin typeface="+mn-lt"/>
          <a:ea typeface="+mn-ea"/>
          <a:cs typeface="+mn-cs"/>
        </a:defRPr>
      </a:lvl2pPr>
      <a:lvl3pPr marL="914286" algn="l" defTabSz="457143" rtl="0" eaLnBrk="1" latinLnBrk="0" hangingPunct="1">
        <a:defRPr sz="1800" kern="1200">
          <a:solidFill>
            <a:schemeClr val="tx1"/>
          </a:solidFill>
          <a:latin typeface="+mn-lt"/>
          <a:ea typeface="+mn-ea"/>
          <a:cs typeface="+mn-cs"/>
        </a:defRPr>
      </a:lvl3pPr>
      <a:lvl4pPr marL="1371430" algn="l" defTabSz="457143" rtl="0" eaLnBrk="1" latinLnBrk="0" hangingPunct="1">
        <a:defRPr sz="1800" kern="1200">
          <a:solidFill>
            <a:schemeClr val="tx1"/>
          </a:solidFill>
          <a:latin typeface="+mn-lt"/>
          <a:ea typeface="+mn-ea"/>
          <a:cs typeface="+mn-cs"/>
        </a:defRPr>
      </a:lvl4pPr>
      <a:lvl5pPr marL="1828573" algn="l" defTabSz="457143" rtl="0" eaLnBrk="1" latinLnBrk="0" hangingPunct="1">
        <a:defRPr sz="1800" kern="1200">
          <a:solidFill>
            <a:schemeClr val="tx1"/>
          </a:solidFill>
          <a:latin typeface="+mn-lt"/>
          <a:ea typeface="+mn-ea"/>
          <a:cs typeface="+mn-cs"/>
        </a:defRPr>
      </a:lvl5pPr>
      <a:lvl6pPr marL="2285718" algn="l" defTabSz="457143" rtl="0" eaLnBrk="1" latinLnBrk="0" hangingPunct="1">
        <a:defRPr sz="1800" kern="1200">
          <a:solidFill>
            <a:schemeClr val="tx1"/>
          </a:solidFill>
          <a:latin typeface="+mn-lt"/>
          <a:ea typeface="+mn-ea"/>
          <a:cs typeface="+mn-cs"/>
        </a:defRPr>
      </a:lvl6pPr>
      <a:lvl7pPr marL="2742858" algn="l" defTabSz="457143" rtl="0" eaLnBrk="1" latinLnBrk="0" hangingPunct="1">
        <a:defRPr sz="1800" kern="1200">
          <a:solidFill>
            <a:schemeClr val="tx1"/>
          </a:solidFill>
          <a:latin typeface="+mn-lt"/>
          <a:ea typeface="+mn-ea"/>
          <a:cs typeface="+mn-cs"/>
        </a:defRPr>
      </a:lvl7pPr>
      <a:lvl8pPr marL="3200000" algn="l" defTabSz="457143" rtl="0" eaLnBrk="1" latinLnBrk="0" hangingPunct="1">
        <a:defRPr sz="1800" kern="1200">
          <a:solidFill>
            <a:schemeClr val="tx1"/>
          </a:solidFill>
          <a:latin typeface="+mn-lt"/>
          <a:ea typeface="+mn-ea"/>
          <a:cs typeface="+mn-cs"/>
        </a:defRPr>
      </a:lvl8pPr>
      <a:lvl9pPr marL="3657143" algn="l" defTabSz="4571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2.xml"/><Relationship Id="rId7" Type="http://schemas.openxmlformats.org/officeDocument/2006/relationships/image" Target="../media/image23.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7.emf"/><Relationship Id="rId4" Type="http://schemas.openxmlformats.org/officeDocument/2006/relationships/oleObject" Target="../embeddings/oleObject2.bin"/><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8.bin"/><Relationship Id="rId3" Type="http://schemas.openxmlformats.org/officeDocument/2006/relationships/notesSlide" Target="../notesSlides/notesSlide15.xml"/><Relationship Id="rId7" Type="http://schemas.openxmlformats.org/officeDocument/2006/relationships/image" Target="../media/image32.emf"/><Relationship Id="rId12" Type="http://schemas.openxmlformats.org/officeDocument/2006/relationships/image" Target="../media/image34.emf"/><Relationship Id="rId2" Type="http://schemas.openxmlformats.org/officeDocument/2006/relationships/slideLayout" Target="../slideLayouts/slideLayout12.xml"/><Relationship Id="rId16" Type="http://schemas.openxmlformats.org/officeDocument/2006/relationships/image" Target="../media/image36.wmf"/><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31.emf"/><Relationship Id="rId15" Type="http://schemas.openxmlformats.org/officeDocument/2006/relationships/oleObject" Target="../embeddings/oleObject9.bin"/><Relationship Id="rId10" Type="http://schemas.openxmlformats.org/officeDocument/2006/relationships/image" Target="../media/image37.png"/><Relationship Id="rId4" Type="http://schemas.openxmlformats.org/officeDocument/2006/relationships/oleObject" Target="../embeddings/oleObject4.bin"/><Relationship Id="rId9" Type="http://schemas.openxmlformats.org/officeDocument/2006/relationships/image" Target="../media/image33.emf"/><Relationship Id="rId1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8.xml"/><Relationship Id="rId7" Type="http://schemas.openxmlformats.org/officeDocument/2006/relationships/image" Target="../media/image41.w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40.wmf"/><Relationship Id="rId4" Type="http://schemas.openxmlformats.org/officeDocument/2006/relationships/oleObject" Target="../embeddings/oleObject10.bin"/><Relationship Id="rId9" Type="http://schemas.openxmlformats.org/officeDocument/2006/relationships/image" Target="../media/image42.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43.wmf"/><Relationship Id="rId5" Type="http://schemas.openxmlformats.org/officeDocument/2006/relationships/oleObject" Target="../embeddings/oleObject13.bin"/><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115.png"/><Relationship Id="rId7" Type="http://schemas.openxmlformats.org/officeDocument/2006/relationships/image" Target="../media/image1150.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55.wmf"/><Relationship Id="rId5" Type="http://schemas.openxmlformats.org/officeDocument/2006/relationships/oleObject" Target="../embeddings/oleObject14.bin"/><Relationship Id="rId4" Type="http://schemas.openxmlformats.org/officeDocument/2006/relationships/image" Target="../media/image1400.png"/></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4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notesSlide" Target="../notesSlides/notesSlide40.xml"/><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59.wmf"/><Relationship Id="rId5" Type="http://schemas.openxmlformats.org/officeDocument/2006/relationships/oleObject" Target="../embeddings/oleObject15.bin"/><Relationship Id="rId10" Type="http://schemas.openxmlformats.org/officeDocument/2006/relationships/image" Target="../media/image61.wmf"/><Relationship Id="rId4" Type="http://schemas.openxmlformats.org/officeDocument/2006/relationships/image" Target="../media/image62.emf"/><Relationship Id="rId9" Type="http://schemas.openxmlformats.org/officeDocument/2006/relationships/oleObject" Target="../embeddings/oleObject17.bin"/></Relationships>
</file>

<file path=ppt/slides/_rels/slide41.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notesSlide" Target="../notesSlides/notesSlide41.xml"/><Relationship Id="rId7" Type="http://schemas.openxmlformats.org/officeDocument/2006/relationships/oleObject" Target="../embeddings/oleObject19.bin"/><Relationship Id="rId12" Type="http://schemas.openxmlformats.org/officeDocument/2006/relationships/image" Target="../media/image66.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63.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65.wmf"/><Relationship Id="rId4" Type="http://schemas.openxmlformats.org/officeDocument/2006/relationships/image" Target="../media/image67.png"/><Relationship Id="rId9"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68.wmf"/><Relationship Id="rId5" Type="http://schemas.openxmlformats.org/officeDocument/2006/relationships/oleObject" Target="../embeddings/oleObject22.bin"/><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49.xml"/><Relationship Id="rId7"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83.wmf"/><Relationship Id="rId5" Type="http://schemas.openxmlformats.org/officeDocument/2006/relationships/oleObject" Target="../embeddings/oleObject23.bin"/><Relationship Id="rId10" Type="http://schemas.openxmlformats.org/officeDocument/2006/relationships/image" Target="../media/image85.wmf"/><Relationship Id="rId4" Type="http://schemas.openxmlformats.org/officeDocument/2006/relationships/image" Target="../media/image86.png"/><Relationship Id="rId9"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notesSlide" Target="../notesSlides/notesSlide52.xml"/><Relationship Id="rId7" Type="http://schemas.openxmlformats.org/officeDocument/2006/relationships/image" Target="../media/image92.w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oleObject" Target="../embeddings/oleObject27.bin"/><Relationship Id="rId11" Type="http://schemas.openxmlformats.org/officeDocument/2006/relationships/image" Target="../media/image95.jpeg"/><Relationship Id="rId5" Type="http://schemas.openxmlformats.org/officeDocument/2006/relationships/image" Target="../media/image91.wmf"/><Relationship Id="rId10" Type="http://schemas.openxmlformats.org/officeDocument/2006/relationships/image" Target="../media/image94.jpeg"/><Relationship Id="rId4" Type="http://schemas.openxmlformats.org/officeDocument/2006/relationships/oleObject" Target="../embeddings/oleObject26.bin"/><Relationship Id="rId9" Type="http://schemas.openxmlformats.org/officeDocument/2006/relationships/image" Target="../media/image17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79.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181.png"/><Relationship Id="rId4" Type="http://schemas.openxmlformats.org/officeDocument/2006/relationships/image" Target="../media/image183.png"/></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5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hyperlink" Target="http://www.travis-analyzer.de/" TargetMode="External"/><Relationship Id="rId3" Type="http://schemas.openxmlformats.org/officeDocument/2006/relationships/hyperlink" Target="https://mdanse.org/" TargetMode="External"/><Relationship Id="rId7" Type="http://schemas.openxmlformats.org/officeDocument/2006/relationships/hyperlink" Target="http://mdtraj.org/" TargetMode="External"/><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hyperlink" Target="http://www.ks.uiuc.edu/Research/vmd/" TargetMode="External"/><Relationship Id="rId5" Type="http://schemas.openxmlformats.org/officeDocument/2006/relationships/hyperlink" Target="https://github.com/Shopify/liquid/tree/master/lib/liquid" TargetMode="External"/><Relationship Id="rId4" Type="http://schemas.openxmlformats.org/officeDocument/2006/relationships/hyperlink" Target="http://www.sassena.org/"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9574" y="1601099"/>
            <a:ext cx="8392822" cy="553998"/>
          </a:xfrm>
        </p:spPr>
        <p:txBody>
          <a:bodyPr/>
          <a:lstStyle/>
          <a:p>
            <a:pPr algn="ctr"/>
            <a:r>
              <a:rPr lang="en-GB" sz="4000" b="1" dirty="0" smtClean="0"/>
              <a:t>Classical MD simulations</a:t>
            </a:r>
            <a:endParaRPr lang="en-GB" sz="3000" b="1" dirty="0"/>
          </a:p>
        </p:txBody>
      </p:sp>
      <p:sp>
        <p:nvSpPr>
          <p:cNvPr id="3" name="Sous-titre 2"/>
          <p:cNvSpPr>
            <a:spLocks noGrp="1"/>
          </p:cNvSpPr>
          <p:nvPr>
            <p:ph type="subTitle" idx="1"/>
          </p:nvPr>
        </p:nvSpPr>
        <p:spPr>
          <a:xfrm>
            <a:off x="252415" y="3469009"/>
            <a:ext cx="8673872" cy="215444"/>
          </a:xfrm>
        </p:spPr>
        <p:txBody>
          <a:bodyPr/>
          <a:lstStyle/>
          <a:p>
            <a:r>
              <a:rPr lang="en-GB" sz="2400" b="1" dirty="0"/>
              <a:t>Miguel A. Gonzalez</a:t>
            </a:r>
          </a:p>
          <a:p>
            <a:r>
              <a:rPr lang="en-GB" sz="2400" dirty="0" err="1">
                <a:solidFill>
                  <a:schemeClr val="bg1"/>
                </a:solidFill>
              </a:rPr>
              <a:t>Institut</a:t>
            </a:r>
            <a:r>
              <a:rPr lang="en-GB" sz="2400" dirty="0">
                <a:solidFill>
                  <a:schemeClr val="bg1"/>
                </a:solidFill>
              </a:rPr>
              <a:t> Laue-</a:t>
            </a:r>
            <a:r>
              <a:rPr lang="en-GB" sz="2400" dirty="0" err="1">
                <a:solidFill>
                  <a:schemeClr val="bg1"/>
                </a:solidFill>
              </a:rPr>
              <a:t>Langevin</a:t>
            </a:r>
            <a:r>
              <a:rPr lang="en-GB" sz="2400" dirty="0">
                <a:solidFill>
                  <a:schemeClr val="bg1"/>
                </a:solidFill>
              </a:rPr>
              <a:t>, Grenoble (France)</a:t>
            </a:r>
          </a:p>
        </p:txBody>
      </p:sp>
    </p:spTree>
    <p:extLst>
      <p:ext uri="{BB962C8B-B14F-4D97-AF65-F5344CB8AC3E}">
        <p14:creationId xmlns:p14="http://schemas.microsoft.com/office/powerpoint/2010/main" val="959761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71259"/>
            <a:ext cx="8727371" cy="548559"/>
          </a:xfrm>
        </p:spPr>
        <p:txBody>
          <a:bodyPr/>
          <a:lstStyle/>
          <a:p>
            <a:r>
              <a:rPr lang="en-US" b="1" dirty="0" smtClean="0"/>
              <a:t>Intramolecular terms: Bonding</a:t>
            </a:r>
            <a:endParaRPr lang="en-GB" b="1"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9" y="1516852"/>
            <a:ext cx="2171700" cy="7143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18" y="1443828"/>
            <a:ext cx="1704975" cy="895351"/>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250827" y="3262146"/>
            <a:ext cx="554513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Other functional forms used occasionally, in particular we can employ the  Morse potential to improve the accuracy (at the cost of slowing the calculation)</a:t>
            </a:r>
          </a:p>
        </p:txBody>
      </p:sp>
      <p:sp>
        <p:nvSpPr>
          <p:cNvPr id="7" name="Text Box 7"/>
          <p:cNvSpPr txBox="1">
            <a:spLocks noChangeArrowheads="1"/>
          </p:cNvSpPr>
          <p:nvPr/>
        </p:nvSpPr>
        <p:spPr bwMode="auto">
          <a:xfrm>
            <a:off x="250829" y="910414"/>
            <a:ext cx="61052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Very often, represented by a simple harmonic function:</a:t>
            </a:r>
          </a:p>
        </p:txBody>
      </p:sp>
      <p:sp>
        <p:nvSpPr>
          <p:cNvPr id="8" name="Text Box 8"/>
          <p:cNvSpPr txBox="1">
            <a:spLocks noChangeArrowheads="1"/>
          </p:cNvSpPr>
          <p:nvPr/>
        </p:nvSpPr>
        <p:spPr bwMode="auto">
          <a:xfrm>
            <a:off x="250827" y="2517838"/>
            <a:ext cx="59955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This is a poor approximation at large values of </a:t>
            </a:r>
            <a:r>
              <a:rPr lang="en-US" altLang="en-US" sz="1600" dirty="0" err="1">
                <a:latin typeface="Verdana" panose="020B0604030504040204" pitchFamily="34" charset="0"/>
                <a:ea typeface="Verdana" panose="020B0604030504040204" pitchFamily="34" charset="0"/>
                <a:cs typeface="Verdana" panose="020B0604030504040204" pitchFamily="34" charset="0"/>
              </a:rPr>
              <a:t>r</a:t>
            </a:r>
            <a:r>
              <a:rPr lang="en-US" altLang="en-US" sz="1600" baseline="-25000" dirty="0" err="1">
                <a:latin typeface="Verdana" panose="020B0604030504040204" pitchFamily="34" charset="0"/>
                <a:ea typeface="Verdana" panose="020B0604030504040204" pitchFamily="34" charset="0"/>
                <a:cs typeface="Verdana" panose="020B0604030504040204" pitchFamily="34" charset="0"/>
              </a:rPr>
              <a:t>ij</a:t>
            </a:r>
            <a:r>
              <a:rPr lang="en-US" altLang="en-US" sz="1600" dirty="0">
                <a:latin typeface="Verdana" panose="020B0604030504040204" pitchFamily="34" charset="0"/>
                <a:ea typeface="Verdana" panose="020B0604030504040204" pitchFamily="34" charset="0"/>
                <a:cs typeface="Verdana" panose="020B0604030504040204" pitchFamily="34" charset="0"/>
              </a:rPr>
              <a:t>, but at normal temperatures </a:t>
            </a:r>
            <a:r>
              <a:rPr lang="en-US" altLang="en-US" sz="1600" dirty="0" err="1">
                <a:latin typeface="Verdana" panose="020B0604030504040204" pitchFamily="34" charset="0"/>
                <a:ea typeface="Verdana" panose="020B0604030504040204" pitchFamily="34" charset="0"/>
                <a:cs typeface="Verdana" panose="020B0604030504040204" pitchFamily="34" charset="0"/>
              </a:rPr>
              <a:t>r</a:t>
            </a:r>
            <a:r>
              <a:rPr lang="en-US" altLang="en-US" sz="1600" baseline="-25000" dirty="0" err="1">
                <a:latin typeface="Verdana" panose="020B0604030504040204" pitchFamily="34" charset="0"/>
                <a:ea typeface="Verdana" panose="020B0604030504040204" pitchFamily="34" charset="0"/>
                <a:cs typeface="Verdana" panose="020B0604030504040204" pitchFamily="34" charset="0"/>
              </a:rPr>
              <a:t>ij</a:t>
            </a:r>
            <a:r>
              <a:rPr lang="en-US" altLang="en-US" sz="1600" dirty="0">
                <a:latin typeface="Verdana" panose="020B0604030504040204" pitchFamily="34" charset="0"/>
                <a:ea typeface="Verdana" panose="020B0604030504040204" pitchFamily="34" charset="0"/>
                <a:cs typeface="Verdana" panose="020B0604030504040204" pitchFamily="34" charset="0"/>
              </a:rPr>
              <a:t> is small (stiff bonds)</a:t>
            </a:r>
          </a:p>
        </p:txBody>
      </p:sp>
      <p:pic>
        <p:nvPicPr>
          <p:cNvPr id="1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8081" y="2359069"/>
            <a:ext cx="2987675" cy="27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0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59385"/>
            <a:ext cx="8727371" cy="548559"/>
          </a:xfrm>
        </p:spPr>
        <p:txBody>
          <a:bodyPr/>
          <a:lstStyle/>
          <a:p>
            <a:r>
              <a:rPr lang="en-US" b="1" dirty="0"/>
              <a:t>Intramolecular terms: </a:t>
            </a:r>
            <a:r>
              <a:rPr lang="en-US" b="1" dirty="0" smtClean="0"/>
              <a:t>Bending</a:t>
            </a:r>
            <a:endParaRPr lang="en-GB" b="1" dirty="0"/>
          </a:p>
          <a:p>
            <a:endParaRPr lang="en-GB"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30" y="1459677"/>
            <a:ext cx="2466975" cy="7239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8" y="1315228"/>
            <a:ext cx="1657351" cy="9429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179388" y="810390"/>
            <a:ext cx="7924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Again represented usually by a harmonic function:</a:t>
            </a:r>
          </a:p>
        </p:txBody>
      </p:sp>
      <p:sp>
        <p:nvSpPr>
          <p:cNvPr id="7" name="Text Box 6"/>
          <p:cNvSpPr txBox="1">
            <a:spLocks noChangeArrowheads="1"/>
          </p:cNvSpPr>
          <p:nvPr/>
        </p:nvSpPr>
        <p:spPr bwMode="auto">
          <a:xfrm>
            <a:off x="179391" y="2439913"/>
            <a:ext cx="8208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Bending constants, k</a:t>
            </a:r>
            <a:r>
              <a:rPr lang="en-US" altLang="en-US" sz="1600" baseline="-25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t>
            </a: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altLang="en-US" sz="1600" dirty="0">
                <a:latin typeface="Verdana" panose="020B0604030504040204" pitchFamily="34" charset="0"/>
                <a:ea typeface="Verdana" panose="020B0604030504040204" pitchFamily="34" charset="0"/>
                <a:cs typeface="Verdana" panose="020B0604030504040204" pitchFamily="34" charset="0"/>
              </a:rPr>
              <a:t>, are normally smaller than stretching constants k</a:t>
            </a:r>
            <a:r>
              <a:rPr lang="en-US" altLang="en-US" sz="1600" baseline="-25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b</a:t>
            </a: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altLang="en-US" sz="1600" dirty="0">
                <a:latin typeface="Verdana" panose="020B0604030504040204" pitchFamily="34" charset="0"/>
                <a:ea typeface="Verdana" panose="020B0604030504040204" pitchFamily="34" charset="0"/>
                <a:cs typeface="Verdana" panose="020B0604030504040204" pitchFamily="34" charset="0"/>
              </a:rPr>
              <a:t>by a factor 5 to 10</a:t>
            </a:r>
          </a:p>
        </p:txBody>
      </p:sp>
      <p:grpSp>
        <p:nvGrpSpPr>
          <p:cNvPr id="8" name="Group 11"/>
          <p:cNvGrpSpPr>
            <a:grpSpLocks noChangeAspect="1"/>
          </p:cNvGrpSpPr>
          <p:nvPr/>
        </p:nvGrpSpPr>
        <p:grpSpPr bwMode="auto">
          <a:xfrm>
            <a:off x="860432" y="3955454"/>
            <a:ext cx="2663825" cy="814388"/>
            <a:chOff x="612" y="3294"/>
            <a:chExt cx="1678" cy="513"/>
          </a:xfrm>
        </p:grpSpPr>
        <p:sp>
          <p:nvSpPr>
            <p:cNvPr id="9" name="AutoShape 10"/>
            <p:cNvSpPr>
              <a:spLocks noChangeAspect="1" noChangeArrowheads="1" noTextEdit="1"/>
            </p:cNvSpPr>
            <p:nvPr/>
          </p:nvSpPr>
          <p:spPr bwMode="auto">
            <a:xfrm>
              <a:off x="612" y="3294"/>
              <a:ext cx="1678"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z="2400"/>
            </a:p>
          </p:txBody>
        </p:sp>
        <p:sp>
          <p:nvSpPr>
            <p:cNvPr id="10" name="Line 12"/>
            <p:cNvSpPr>
              <a:spLocks noChangeShapeType="1"/>
            </p:cNvSpPr>
            <p:nvPr/>
          </p:nvSpPr>
          <p:spPr bwMode="auto">
            <a:xfrm>
              <a:off x="1304" y="3543"/>
              <a:ext cx="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2400"/>
            </a:p>
          </p:txBody>
        </p:sp>
        <p:sp>
          <p:nvSpPr>
            <p:cNvPr id="11" name="Rectangle 13"/>
            <p:cNvSpPr>
              <a:spLocks noChangeArrowheads="1"/>
            </p:cNvSpPr>
            <p:nvPr/>
          </p:nvSpPr>
          <p:spPr bwMode="auto">
            <a:xfrm>
              <a:off x="2197" y="3408"/>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solidFill>
                    <a:srgbClr val="0000FF"/>
                  </a:solidFill>
                  <a:latin typeface="Times New Roman" panose="02020603050405020304" pitchFamily="18" charset="0"/>
                </a:rPr>
                <a:t>2</a:t>
              </a:r>
              <a:endParaRPr lang="en-US" altLang="en-US" sz="2400">
                <a:solidFill>
                  <a:srgbClr val="0000FF"/>
                </a:solidFill>
              </a:endParaRPr>
            </a:p>
          </p:txBody>
        </p:sp>
        <p:sp>
          <p:nvSpPr>
            <p:cNvPr id="12" name="Rectangle 14"/>
            <p:cNvSpPr>
              <a:spLocks noChangeArrowheads="1"/>
            </p:cNvSpPr>
            <p:nvPr/>
          </p:nvSpPr>
          <p:spPr bwMode="auto">
            <a:xfrm>
              <a:off x="2051" y="3538"/>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solidFill>
                    <a:srgbClr val="0000FF"/>
                  </a:solidFill>
                  <a:latin typeface="Times New Roman" panose="02020603050405020304" pitchFamily="18" charset="0"/>
                </a:rPr>
                <a:t>0</a:t>
              </a:r>
              <a:endParaRPr lang="en-US" altLang="en-US" sz="2400">
                <a:solidFill>
                  <a:srgbClr val="0000FF"/>
                </a:solidFill>
              </a:endParaRPr>
            </a:p>
          </p:txBody>
        </p:sp>
        <p:sp>
          <p:nvSpPr>
            <p:cNvPr id="13" name="Rectangle 15"/>
            <p:cNvSpPr>
              <a:spLocks noChangeArrowheads="1"/>
            </p:cNvSpPr>
            <p:nvPr/>
          </p:nvSpPr>
          <p:spPr bwMode="auto">
            <a:xfrm>
              <a:off x="2126" y="3423"/>
              <a:ext cx="6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a:solidFill>
                    <a:srgbClr val="0000FF"/>
                  </a:solidFill>
                  <a:latin typeface="Times New Roman" panose="02020603050405020304" pitchFamily="18" charset="0"/>
                </a:rPr>
                <a:t>)</a:t>
              </a:r>
              <a:endParaRPr lang="en-US" altLang="en-US" sz="2400">
                <a:solidFill>
                  <a:srgbClr val="0000FF"/>
                </a:solidFill>
              </a:endParaRPr>
            </a:p>
          </p:txBody>
        </p:sp>
        <p:sp>
          <p:nvSpPr>
            <p:cNvPr id="14" name="Rectangle 16"/>
            <p:cNvSpPr>
              <a:spLocks noChangeArrowheads="1"/>
            </p:cNvSpPr>
            <p:nvPr/>
          </p:nvSpPr>
          <p:spPr bwMode="auto">
            <a:xfrm>
              <a:off x="1663" y="3423"/>
              <a:ext cx="6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a:solidFill>
                    <a:srgbClr val="0000FF"/>
                  </a:solidFill>
                  <a:latin typeface="Times New Roman" panose="02020603050405020304" pitchFamily="18" charset="0"/>
                </a:rPr>
                <a:t>(</a:t>
              </a:r>
              <a:endParaRPr lang="en-US" altLang="en-US" sz="2400">
                <a:solidFill>
                  <a:srgbClr val="0000FF"/>
                </a:solidFill>
              </a:endParaRPr>
            </a:p>
          </p:txBody>
        </p:sp>
        <p:sp>
          <p:nvSpPr>
            <p:cNvPr id="16" name="Rectangle 17"/>
            <p:cNvSpPr>
              <a:spLocks noChangeArrowheads="1"/>
            </p:cNvSpPr>
            <p:nvPr/>
          </p:nvSpPr>
          <p:spPr bwMode="auto">
            <a:xfrm>
              <a:off x="1317" y="3569"/>
              <a:ext cx="9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a:solidFill>
                    <a:srgbClr val="0000FF"/>
                  </a:solidFill>
                  <a:latin typeface="Times New Roman" panose="02020603050405020304" pitchFamily="18" charset="0"/>
                </a:rPr>
                <a:t>2</a:t>
              </a:r>
              <a:endParaRPr lang="en-US" altLang="en-US" sz="2400">
                <a:solidFill>
                  <a:srgbClr val="0000FF"/>
                </a:solidFill>
              </a:endParaRPr>
            </a:p>
          </p:txBody>
        </p:sp>
        <p:sp>
          <p:nvSpPr>
            <p:cNvPr id="17" name="Rectangle 18"/>
            <p:cNvSpPr>
              <a:spLocks noChangeArrowheads="1"/>
            </p:cNvSpPr>
            <p:nvPr/>
          </p:nvSpPr>
          <p:spPr bwMode="auto">
            <a:xfrm>
              <a:off x="1314" y="3306"/>
              <a:ext cx="9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dirty="0">
                  <a:solidFill>
                    <a:srgbClr val="0000FF"/>
                  </a:solidFill>
                  <a:latin typeface="Times New Roman" panose="02020603050405020304" pitchFamily="18" charset="0"/>
                </a:rPr>
                <a:t>1</a:t>
              </a:r>
              <a:endParaRPr lang="en-US" altLang="en-US" sz="2400" dirty="0">
                <a:solidFill>
                  <a:srgbClr val="0000FF"/>
                </a:solidFill>
              </a:endParaRPr>
            </a:p>
          </p:txBody>
        </p:sp>
        <p:sp>
          <p:nvSpPr>
            <p:cNvPr id="18" name="Rectangle 19"/>
            <p:cNvSpPr>
              <a:spLocks noChangeArrowheads="1"/>
            </p:cNvSpPr>
            <p:nvPr/>
          </p:nvSpPr>
          <p:spPr bwMode="auto">
            <a:xfrm>
              <a:off x="1977" y="3423"/>
              <a:ext cx="7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i="1" dirty="0">
                  <a:solidFill>
                    <a:srgbClr val="0000FF"/>
                  </a:solidFill>
                  <a:latin typeface="Times New Roman" panose="02020603050405020304" pitchFamily="18" charset="0"/>
                </a:rPr>
                <a:t>s</a:t>
              </a:r>
              <a:endParaRPr lang="en-US" altLang="en-US" sz="2400" dirty="0">
                <a:solidFill>
                  <a:srgbClr val="0000FF"/>
                </a:solidFill>
              </a:endParaRPr>
            </a:p>
          </p:txBody>
        </p:sp>
        <p:sp>
          <p:nvSpPr>
            <p:cNvPr id="19" name="Rectangle 20"/>
            <p:cNvSpPr>
              <a:spLocks noChangeArrowheads="1"/>
            </p:cNvSpPr>
            <p:nvPr/>
          </p:nvSpPr>
          <p:spPr bwMode="auto">
            <a:xfrm>
              <a:off x="1733" y="3423"/>
              <a:ext cx="7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i="1">
                  <a:solidFill>
                    <a:srgbClr val="0000FF"/>
                  </a:solidFill>
                  <a:latin typeface="Times New Roman" panose="02020603050405020304" pitchFamily="18" charset="0"/>
                </a:rPr>
                <a:t>s</a:t>
              </a:r>
              <a:endParaRPr lang="en-US" altLang="en-US" sz="2400">
                <a:solidFill>
                  <a:srgbClr val="0000FF"/>
                </a:solidFill>
              </a:endParaRPr>
            </a:p>
          </p:txBody>
        </p:sp>
        <p:sp>
          <p:nvSpPr>
            <p:cNvPr id="20" name="Rectangle 21"/>
            <p:cNvSpPr>
              <a:spLocks noChangeArrowheads="1"/>
            </p:cNvSpPr>
            <p:nvPr/>
          </p:nvSpPr>
          <p:spPr bwMode="auto">
            <a:xfrm>
              <a:off x="1414" y="3423"/>
              <a:ext cx="8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i="1" dirty="0">
                  <a:solidFill>
                    <a:srgbClr val="0000FF"/>
                  </a:solidFill>
                  <a:latin typeface="Times New Roman" panose="02020603050405020304" pitchFamily="18" charset="0"/>
                </a:rPr>
                <a:t>k</a:t>
              </a:r>
              <a:endParaRPr lang="en-US" altLang="en-US" sz="2400" dirty="0">
                <a:solidFill>
                  <a:srgbClr val="0000FF"/>
                </a:solidFill>
              </a:endParaRPr>
            </a:p>
          </p:txBody>
        </p:sp>
        <p:sp>
          <p:nvSpPr>
            <p:cNvPr id="21" name="Rectangle 22"/>
            <p:cNvSpPr>
              <a:spLocks noChangeArrowheads="1"/>
            </p:cNvSpPr>
            <p:nvPr/>
          </p:nvSpPr>
          <p:spPr bwMode="auto">
            <a:xfrm>
              <a:off x="623" y="3423"/>
              <a:ext cx="11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i="1" dirty="0">
                  <a:solidFill>
                    <a:srgbClr val="0000FF"/>
                  </a:solidFill>
                  <a:latin typeface="Times New Roman" panose="02020603050405020304" pitchFamily="18" charset="0"/>
                </a:rPr>
                <a:t>V</a:t>
              </a:r>
              <a:endParaRPr lang="en-US" altLang="en-US" sz="2400" dirty="0">
                <a:solidFill>
                  <a:srgbClr val="0000FF"/>
                </a:solidFill>
              </a:endParaRPr>
            </a:p>
          </p:txBody>
        </p:sp>
        <p:sp>
          <p:nvSpPr>
            <p:cNvPr id="22" name="Rectangle 23"/>
            <p:cNvSpPr>
              <a:spLocks noChangeArrowheads="1"/>
            </p:cNvSpPr>
            <p:nvPr/>
          </p:nvSpPr>
          <p:spPr bwMode="auto">
            <a:xfrm>
              <a:off x="1494" y="3539"/>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i="1" dirty="0">
                  <a:solidFill>
                    <a:srgbClr val="0000FF"/>
                  </a:solidFill>
                  <a:latin typeface="Times New Roman" panose="02020603050405020304" pitchFamily="18" charset="0"/>
                </a:rPr>
                <a:t>UB</a:t>
              </a:r>
              <a:endParaRPr lang="en-US" altLang="en-US" sz="2400" dirty="0">
                <a:solidFill>
                  <a:srgbClr val="0000FF"/>
                </a:solidFill>
              </a:endParaRPr>
            </a:p>
          </p:txBody>
        </p:sp>
        <p:sp>
          <p:nvSpPr>
            <p:cNvPr id="23" name="Rectangle 24"/>
            <p:cNvSpPr>
              <a:spLocks noChangeArrowheads="1"/>
            </p:cNvSpPr>
            <p:nvPr/>
          </p:nvSpPr>
          <p:spPr bwMode="auto">
            <a:xfrm>
              <a:off x="1098" y="3671"/>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i="1">
                  <a:solidFill>
                    <a:srgbClr val="0000FF"/>
                  </a:solidFill>
                  <a:latin typeface="Times New Roman" panose="02020603050405020304" pitchFamily="18" charset="0"/>
                </a:rPr>
                <a:t>UB</a:t>
              </a:r>
              <a:endParaRPr lang="en-US" altLang="en-US" sz="2400">
                <a:solidFill>
                  <a:srgbClr val="0000FF"/>
                </a:solidFill>
              </a:endParaRPr>
            </a:p>
          </p:txBody>
        </p:sp>
        <p:sp>
          <p:nvSpPr>
            <p:cNvPr id="24" name="Rectangle 25"/>
            <p:cNvSpPr>
              <a:spLocks noChangeArrowheads="1"/>
            </p:cNvSpPr>
            <p:nvPr/>
          </p:nvSpPr>
          <p:spPr bwMode="auto">
            <a:xfrm>
              <a:off x="723" y="3539"/>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i="1">
                  <a:solidFill>
                    <a:srgbClr val="0000FF"/>
                  </a:solidFill>
                  <a:latin typeface="Times New Roman" panose="02020603050405020304" pitchFamily="18" charset="0"/>
                </a:rPr>
                <a:t>UB</a:t>
              </a:r>
              <a:endParaRPr lang="en-US" altLang="en-US" sz="2400">
                <a:solidFill>
                  <a:srgbClr val="0000FF"/>
                </a:solidFill>
              </a:endParaRPr>
            </a:p>
          </p:txBody>
        </p:sp>
        <p:sp>
          <p:nvSpPr>
            <p:cNvPr id="25" name="Rectangle 26"/>
            <p:cNvSpPr>
              <a:spLocks noChangeArrowheads="1"/>
            </p:cNvSpPr>
            <p:nvPr/>
          </p:nvSpPr>
          <p:spPr bwMode="auto">
            <a:xfrm>
              <a:off x="1840" y="3401"/>
              <a:ext cx="10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a:solidFill>
                    <a:srgbClr val="0000FF"/>
                  </a:solidFill>
                  <a:latin typeface="Symbol" panose="05050102010706020507" pitchFamily="18" charset="2"/>
                </a:rPr>
                <a:t>-</a:t>
              </a:r>
              <a:endParaRPr lang="en-US" altLang="en-US" sz="2400">
                <a:solidFill>
                  <a:srgbClr val="0000FF"/>
                </a:solidFill>
              </a:endParaRPr>
            </a:p>
          </p:txBody>
        </p:sp>
        <p:sp>
          <p:nvSpPr>
            <p:cNvPr id="26" name="Rectangle 27"/>
            <p:cNvSpPr>
              <a:spLocks noChangeArrowheads="1"/>
            </p:cNvSpPr>
            <p:nvPr/>
          </p:nvSpPr>
          <p:spPr bwMode="auto">
            <a:xfrm>
              <a:off x="933" y="3401"/>
              <a:ext cx="10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300">
                  <a:solidFill>
                    <a:srgbClr val="0000FF"/>
                  </a:solidFill>
                  <a:latin typeface="Symbol" panose="05050102010706020507" pitchFamily="18" charset="2"/>
                </a:rPr>
                <a:t>=</a:t>
              </a:r>
              <a:endParaRPr lang="en-US" altLang="en-US" sz="2400">
                <a:solidFill>
                  <a:srgbClr val="0000FF"/>
                </a:solidFill>
              </a:endParaRPr>
            </a:p>
          </p:txBody>
        </p:sp>
        <p:sp>
          <p:nvSpPr>
            <p:cNvPr id="27" name="Rectangle 28"/>
            <p:cNvSpPr>
              <a:spLocks noChangeArrowheads="1"/>
            </p:cNvSpPr>
            <p:nvPr/>
          </p:nvSpPr>
          <p:spPr bwMode="auto">
            <a:xfrm>
              <a:off x="1077" y="3352"/>
              <a:ext cx="20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500">
                  <a:solidFill>
                    <a:srgbClr val="0000FF"/>
                  </a:solidFill>
                  <a:latin typeface="Symbol" panose="05050102010706020507" pitchFamily="18" charset="2"/>
                </a:rPr>
                <a:t>å</a:t>
              </a:r>
              <a:endParaRPr lang="en-US" altLang="en-US" sz="2400">
                <a:solidFill>
                  <a:srgbClr val="0000FF"/>
                </a:solidFill>
              </a:endParaRPr>
            </a:p>
          </p:txBody>
        </p:sp>
      </p:grpSp>
      <p:sp>
        <p:nvSpPr>
          <p:cNvPr id="28" name="Text Box 29"/>
          <p:cNvSpPr txBox="1">
            <a:spLocks noChangeArrowheads="1"/>
          </p:cNvSpPr>
          <p:nvPr/>
        </p:nvSpPr>
        <p:spPr bwMode="auto">
          <a:xfrm>
            <a:off x="238519" y="3169641"/>
            <a:ext cx="864235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In CHARMM FF, there is an additional term, called Urey-Bradley, introduced to optimize the fit to vibrational spectra: </a:t>
            </a:r>
          </a:p>
        </p:txBody>
      </p:sp>
      <p:sp>
        <p:nvSpPr>
          <p:cNvPr id="29" name="Text Box 30"/>
          <p:cNvSpPr txBox="1">
            <a:spLocks noChangeArrowheads="1"/>
          </p:cNvSpPr>
          <p:nvPr/>
        </p:nvSpPr>
        <p:spPr bwMode="auto">
          <a:xfrm>
            <a:off x="3623910" y="4235428"/>
            <a:ext cx="5111751"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0000FF"/>
                </a:solidFill>
                <a:latin typeface="Verdana" panose="020B0604030504040204" pitchFamily="34" charset="0"/>
                <a:ea typeface="Verdana" panose="020B0604030504040204" pitchFamily="34" charset="0"/>
                <a:cs typeface="Verdana" panose="020B0604030504040204" pitchFamily="34" charset="0"/>
              </a:rPr>
              <a:t>s: distance between 1,3 atoms (separated by 2 bonds)</a:t>
            </a:r>
          </a:p>
        </p:txBody>
      </p:sp>
    </p:spTree>
    <p:extLst>
      <p:ext uri="{BB962C8B-B14F-4D97-AF65-F5344CB8AC3E}">
        <p14:creationId xmlns:p14="http://schemas.microsoft.com/office/powerpoint/2010/main" val="308172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106885"/>
            <a:ext cx="8727371" cy="548559"/>
          </a:xfrm>
        </p:spPr>
        <p:txBody>
          <a:bodyPr/>
          <a:lstStyle/>
          <a:p>
            <a:r>
              <a:rPr lang="en-US" b="1" dirty="0"/>
              <a:t>Intramolecular terms: </a:t>
            </a:r>
            <a:r>
              <a:rPr lang="en-US" b="1" dirty="0" smtClean="0"/>
              <a:t>Torsion</a:t>
            </a:r>
            <a:endParaRPr lang="en-GB" b="1" dirty="0"/>
          </a:p>
          <a:p>
            <a:endParaRPr lang="en-GB" dirty="0"/>
          </a:p>
          <a:p>
            <a:endParaRPr lang="en-GB" dirty="0"/>
          </a:p>
        </p:txBody>
      </p:sp>
      <p:sp>
        <p:nvSpPr>
          <p:cNvPr id="4" name="Text Box 3"/>
          <p:cNvSpPr txBox="1">
            <a:spLocks noChangeArrowheads="1"/>
          </p:cNvSpPr>
          <p:nvPr/>
        </p:nvSpPr>
        <p:spPr bwMode="auto">
          <a:xfrm>
            <a:off x="247308" y="3848251"/>
            <a:ext cx="88966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Torsional motions are typically hundreds of times less stiff than bond stretch</a:t>
            </a:r>
          </a:p>
          <a:p>
            <a:r>
              <a:rPr lang="en-US" altLang="en-US" sz="1600" dirty="0">
                <a:latin typeface="Verdana" panose="020B0604030504040204" pitchFamily="34" charset="0"/>
                <a:ea typeface="Verdana" panose="020B0604030504040204" pitchFamily="34" charset="0"/>
                <a:cs typeface="Verdana" panose="020B0604030504040204" pitchFamily="34" charset="0"/>
              </a:rPr>
              <a:t>• They ensure correct degree of chain rigidity</a:t>
            </a:r>
          </a:p>
          <a:p>
            <a:r>
              <a:rPr lang="en-US" altLang="en-US" sz="1600" dirty="0">
                <a:latin typeface="Verdana" panose="020B0604030504040204" pitchFamily="34" charset="0"/>
                <a:ea typeface="Verdana" panose="020B0604030504040204" pitchFamily="34" charset="0"/>
                <a:cs typeface="Verdana" panose="020B0604030504040204" pitchFamily="34" charset="0"/>
              </a:rPr>
              <a:t>• Necessary to reproduce major conformational changes</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44" y="2367993"/>
            <a:ext cx="2009775" cy="10287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978" y="1288492"/>
            <a:ext cx="4429125" cy="61912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167513" y="790770"/>
            <a:ext cx="7924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Typically represented by cosine functions:</a:t>
            </a:r>
          </a:p>
        </p:txBody>
      </p:sp>
      <p:graphicFrame>
        <p:nvGraphicFramePr>
          <p:cNvPr id="8" name="Object 9"/>
          <p:cNvGraphicFramePr>
            <a:graphicFrameLocks noGrp="1" noChangeAspect="1"/>
          </p:cNvGraphicFramePr>
          <p:nvPr>
            <p:ph idx="4294967295"/>
            <p:extLst/>
          </p:nvPr>
        </p:nvGraphicFramePr>
        <p:xfrm>
          <a:off x="4991927" y="1215478"/>
          <a:ext cx="3824288" cy="788987"/>
        </p:xfrm>
        <a:graphic>
          <a:graphicData uri="http://schemas.openxmlformats.org/presentationml/2006/ole">
            <mc:AlternateContent xmlns:mc="http://schemas.openxmlformats.org/markup-compatibility/2006">
              <mc:Choice xmlns:v="urn:schemas-microsoft-com:vml" Requires="v">
                <p:oleObj spid="_x0000_s6238" name="Equation" r:id="rId6" imgW="2031840" imgH="419040" progId="Equation.3">
                  <p:embed/>
                </p:oleObj>
              </mc:Choice>
              <mc:Fallback>
                <p:oleObj name="Equation" r:id="rId6" imgW="203184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1927" y="1215478"/>
                        <a:ext cx="3824288" cy="78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pic>
        <p:nvPicPr>
          <p:cNvPr id="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6164" y="2068978"/>
            <a:ext cx="50800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87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1949205"/>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7" y="35634"/>
            <a:ext cx="8743207" cy="548559"/>
          </a:xfrm>
        </p:spPr>
        <p:txBody>
          <a:bodyPr/>
          <a:lstStyle/>
          <a:p>
            <a:r>
              <a:rPr lang="en-US" sz="3000" b="1" dirty="0"/>
              <a:t>Intramolecular terms: Improper torsion</a:t>
            </a:r>
            <a:endParaRPr lang="en-GB" sz="3000" b="1" dirty="0"/>
          </a:p>
          <a:p>
            <a:endParaRPr lang="en-GB" sz="3000" dirty="0"/>
          </a:p>
          <a:p>
            <a:endParaRPr lang="en-GB" sz="3000" dirty="0"/>
          </a:p>
          <a:p>
            <a:endParaRPr lang="en-GB" sz="3000" dirty="0"/>
          </a:p>
        </p:txBody>
      </p:sp>
      <p:sp>
        <p:nvSpPr>
          <p:cNvPr id="5" name="Rectangle 3"/>
          <p:cNvSpPr>
            <a:spLocks noGrp="1"/>
          </p:cNvSpPr>
          <p:nvPr>
            <p:ph type="body" sz="half" idx="4294967295"/>
          </p:nvPr>
        </p:nvSpPr>
        <p:spPr>
          <a:xfrm>
            <a:off x="182911" y="944695"/>
            <a:ext cx="8713788" cy="1900239"/>
          </a:xfrm>
          <a:prstGeom prst="rect">
            <a:avLst/>
          </a:prstGeom>
        </p:spPr>
        <p:txBody>
          <a:bodyPr/>
          <a:lstStyle/>
          <a:p>
            <a:pPr marL="0" indent="-182858">
              <a:spcBef>
                <a:spcPts val="0"/>
              </a:spcBef>
              <a:spcAft>
                <a:spcPts val="1200"/>
              </a:spcAft>
              <a:defRPr/>
            </a:pPr>
            <a:r>
              <a:rPr lang="en-US" altLang="zh-CN" sz="1600" dirty="0">
                <a:latin typeface="Verdana" panose="020B0604030504040204" pitchFamily="34" charset="0"/>
                <a:ea typeface="Verdana" panose="020B0604030504040204" pitchFamily="34" charset="0"/>
                <a:cs typeface="Verdana" panose="020B0604030504040204" pitchFamily="34" charset="0"/>
              </a:rPr>
              <a:t>Used to describe the energy of out-of-plane motions</a:t>
            </a:r>
          </a:p>
          <a:p>
            <a:pPr marL="182858" indent="-182858">
              <a:spcBef>
                <a:spcPts val="0"/>
              </a:spcBef>
              <a:spcAft>
                <a:spcPts val="1200"/>
              </a:spcAft>
              <a:defRPr/>
            </a:pPr>
            <a:r>
              <a:rPr lang="en-US" altLang="zh-CN" sz="1600" dirty="0">
                <a:latin typeface="Verdana" panose="020B0604030504040204" pitchFamily="34" charset="0"/>
                <a:ea typeface="Verdana" panose="020B0604030504040204" pitchFamily="34" charset="0"/>
                <a:cs typeface="Verdana" panose="020B0604030504040204" pitchFamily="34" charset="0"/>
              </a:rPr>
              <a:t>Often necessary for planar groups, such as sp</a:t>
            </a:r>
            <a:r>
              <a:rPr lang="en-US" altLang="zh-CN" sz="1600" baseline="30000" dirty="0">
                <a:latin typeface="Verdana" panose="020B0604030504040204" pitchFamily="34" charset="0"/>
                <a:ea typeface="Verdana" panose="020B0604030504040204" pitchFamily="34" charset="0"/>
                <a:cs typeface="Verdana" panose="020B0604030504040204" pitchFamily="34" charset="0"/>
              </a:rPr>
              <a:t>2</a:t>
            </a:r>
            <a:r>
              <a:rPr lang="en-US" altLang="zh-CN" sz="1600" dirty="0">
                <a:latin typeface="Verdana" panose="020B0604030504040204" pitchFamily="34" charset="0"/>
                <a:ea typeface="Verdana" panose="020B0604030504040204" pitchFamily="34" charset="0"/>
                <a:cs typeface="Verdana" panose="020B0604030504040204" pitchFamily="34" charset="0"/>
              </a:rPr>
              <a:t> hybridized carbons in carbonyl groups and in aromatic rings, because the normal torsion terms described above is not sufficient to maintain the planarity </a:t>
            </a:r>
          </a:p>
          <a:p>
            <a:pPr marL="0" indent="-182858">
              <a:spcBef>
                <a:spcPts val="0"/>
              </a:spcBef>
              <a:spcAft>
                <a:spcPts val="1200"/>
              </a:spcAft>
              <a:defRPr/>
            </a:pPr>
            <a:r>
              <a:rPr lang="en-US" altLang="zh-CN" sz="1600" dirty="0">
                <a:latin typeface="Verdana" panose="020B0604030504040204" pitchFamily="34" charset="0"/>
                <a:ea typeface="Verdana" panose="020B0604030504040204" pitchFamily="34" charset="0"/>
                <a:cs typeface="Verdana" panose="020B0604030504040204" pitchFamily="34" charset="0"/>
              </a:rPr>
              <a:t>Also needed sometimes to define chiral molecules</a:t>
            </a:r>
          </a:p>
        </p:txBody>
      </p:sp>
      <p:graphicFrame>
        <p:nvGraphicFramePr>
          <p:cNvPr id="6" name="Object 4"/>
          <p:cNvGraphicFramePr>
            <a:graphicFrameLocks noChangeAspect="1"/>
          </p:cNvGraphicFramePr>
          <p:nvPr>
            <p:extLst/>
          </p:nvPr>
        </p:nvGraphicFramePr>
        <p:xfrm>
          <a:off x="428284" y="2475502"/>
          <a:ext cx="4306887" cy="795337"/>
        </p:xfrm>
        <a:graphic>
          <a:graphicData uri="http://schemas.openxmlformats.org/presentationml/2006/ole">
            <mc:AlternateContent xmlns:mc="http://schemas.openxmlformats.org/markup-compatibility/2006">
              <mc:Choice xmlns:v="urn:schemas-microsoft-com:vml" Requires="v">
                <p:oleObj spid="_x0000_s7354" name="Equation" r:id="rId4" imgW="2336760" imgH="431640" progId="Equation.3">
                  <p:embed/>
                </p:oleObj>
              </mc:Choice>
              <mc:Fallback>
                <p:oleObj name="Equation" r:id="rId4" imgW="233676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284" y="2475502"/>
                        <a:ext cx="4306887" cy="79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Grp="1" noChangeAspect="1"/>
          </p:cNvGraphicFramePr>
          <p:nvPr>
            <p:ph sz="half" idx="4294967295"/>
            <p:extLst/>
          </p:nvPr>
        </p:nvGraphicFramePr>
        <p:xfrm>
          <a:off x="5087481" y="2445009"/>
          <a:ext cx="3335337" cy="822325"/>
        </p:xfrm>
        <a:graphic>
          <a:graphicData uri="http://schemas.openxmlformats.org/presentationml/2006/ole">
            <mc:AlternateContent xmlns:mc="http://schemas.openxmlformats.org/markup-compatibility/2006">
              <mc:Choice xmlns:v="urn:schemas-microsoft-com:vml" Requires="v">
                <p:oleObj spid="_x0000_s7355" name="Equation" r:id="rId6" imgW="1752480" imgH="431640" progId="Equation.3">
                  <p:embed/>
                </p:oleObj>
              </mc:Choice>
              <mc:Fallback>
                <p:oleObj name="Equation" r:id="rId6" imgW="175248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481" y="2445009"/>
                        <a:ext cx="3335337" cy="822325"/>
                      </a:xfrm>
                      <a:prstGeom prst="rect">
                        <a:avLst/>
                      </a:prstGeom>
                    </p:spPr>
                  </p:pic>
                </p:oleObj>
              </mc:Fallback>
            </mc:AlternateContent>
          </a:graphicData>
        </a:graphic>
      </p:graphicFrame>
      <p:pic>
        <p:nvPicPr>
          <p:cNvPr id="9"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9677" y="3550743"/>
            <a:ext cx="2665323" cy="154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5182" y="3214371"/>
            <a:ext cx="2651287" cy="196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1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p:txBody>
          <a:bodyPr/>
          <a:lstStyle/>
          <a:p>
            <a:r>
              <a:rPr lang="en-US" b="1" dirty="0" smtClean="0"/>
              <a:t>Intermolecular terms: Van der Waals</a:t>
            </a:r>
            <a:endParaRPr lang="en-GB" b="1" dirty="0"/>
          </a:p>
        </p:txBody>
      </p:sp>
      <p:sp>
        <p:nvSpPr>
          <p:cNvPr id="4" name="Text Box 3"/>
          <p:cNvSpPr txBox="1">
            <a:spLocks noChangeArrowheads="1"/>
          </p:cNvSpPr>
          <p:nvPr/>
        </p:nvSpPr>
        <p:spPr bwMode="auto">
          <a:xfrm>
            <a:off x="248840" y="1278918"/>
            <a:ext cx="899160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82858" indent="-182858">
              <a:spcAft>
                <a:spcPts val="600"/>
              </a:spcAft>
            </a:pPr>
            <a:r>
              <a:rPr lang="en-US" altLang="en-US" sz="1600" dirty="0">
                <a:latin typeface="Verdana" panose="020B0604030504040204" pitchFamily="34" charset="0"/>
                <a:ea typeface="Verdana" panose="020B0604030504040204" pitchFamily="34" charset="0"/>
                <a:cs typeface="Verdana" panose="020B0604030504040204" pitchFamily="34" charset="0"/>
              </a:rPr>
              <a:t>• Van der Waals interactions between two atoms arise from the balance between repulsive and attractive forces:</a:t>
            </a:r>
          </a:p>
          <a:p>
            <a:pPr marL="868573" lvl="2" indent="-182858">
              <a:spcAft>
                <a:spcPts val="600"/>
              </a:spcAft>
              <a:buFontTx/>
              <a:buChar char="•"/>
            </a:pPr>
            <a:r>
              <a:rPr lang="de-DE" altLang="en-US" sz="1600" dirty="0">
                <a:latin typeface="Verdana" panose="020B0604030504040204" pitchFamily="34" charset="0"/>
                <a:ea typeface="Verdana" panose="020B0604030504040204" pitchFamily="34" charset="0"/>
                <a:cs typeface="Verdana" panose="020B0604030504040204" pitchFamily="34" charset="0"/>
              </a:rPr>
              <a:t> Repulsion is due to overlap of electron clouds of two atoms</a:t>
            </a:r>
          </a:p>
          <a:p>
            <a:pPr marL="868573" lvl="2" indent="-182858">
              <a:spcAft>
                <a:spcPts val="1200"/>
              </a:spcAft>
              <a:buFontTx/>
              <a:buChar char="•"/>
            </a:pPr>
            <a:r>
              <a:rPr lang="de-DE" altLang="en-US" sz="1600" dirty="0">
                <a:latin typeface="Verdana" panose="020B0604030504040204" pitchFamily="34" charset="0"/>
                <a:ea typeface="Verdana" panose="020B0604030504040204" pitchFamily="34" charset="0"/>
                <a:cs typeface="Verdana" panose="020B0604030504040204" pitchFamily="34" charset="0"/>
              </a:rPr>
              <a:t> Attraction is due to the dispersion or induced multipole interactions (dominated by induced dipole-dipole interactions)</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a:p>
            <a:pPr marL="182858" indent="-182858">
              <a:spcAft>
                <a:spcPts val="1200"/>
              </a:spcAft>
            </a:pPr>
            <a:r>
              <a:rPr lang="en-US" altLang="en-US" sz="1600" dirty="0">
                <a:latin typeface="Verdana" panose="020B0604030504040204" pitchFamily="34" charset="0"/>
                <a:ea typeface="Verdana" panose="020B0604030504040204" pitchFamily="34" charset="0"/>
                <a:cs typeface="Verdana" panose="020B0604030504040204" pitchFamily="34" charset="0"/>
              </a:rPr>
              <a:t>• Very often they are represented by the Lennard-Jones potential</a:t>
            </a:r>
          </a:p>
          <a:p>
            <a:pPr marL="182858" indent="-182858">
              <a:spcAft>
                <a:spcPts val="1200"/>
              </a:spcAft>
            </a:pPr>
            <a:r>
              <a:rPr lang="en-US" altLang="en-US" sz="1600" dirty="0">
                <a:latin typeface="Verdana" panose="020B0604030504040204" pitchFamily="34" charset="0"/>
                <a:ea typeface="Verdana" panose="020B0604030504040204" pitchFamily="34" charset="0"/>
                <a:cs typeface="Verdana" panose="020B0604030504040204" pitchFamily="34" charset="0"/>
              </a:rPr>
              <a:t>• We will have </a:t>
            </a:r>
            <a:r>
              <a:rPr lang="en-US" altLang="en-US" sz="1600" dirty="0" err="1">
                <a:latin typeface="Verdana" panose="020B0604030504040204" pitchFamily="34" charset="0"/>
                <a:ea typeface="Verdana" panose="020B0604030504040204" pitchFamily="34" charset="0"/>
                <a:cs typeface="Verdana" panose="020B0604030504040204" pitchFamily="34" charset="0"/>
              </a:rPr>
              <a:t>VdW</a:t>
            </a:r>
            <a:r>
              <a:rPr lang="en-US" altLang="en-US" sz="1600" dirty="0">
                <a:latin typeface="Verdana" panose="020B0604030504040204" pitchFamily="34" charset="0"/>
                <a:ea typeface="Verdana" panose="020B0604030504040204" pitchFamily="34" charset="0"/>
                <a:cs typeface="Verdana" panose="020B0604030504040204" pitchFamily="34" charset="0"/>
              </a:rPr>
              <a:t> interactions between all atoms that are not directly bonded: atoms belonging to different molecules but also between atoms of same molecule but separated (often, but not always) by more than 3 bonds (&gt; 1-4 interactions)</a:t>
            </a:r>
          </a:p>
        </p:txBody>
      </p:sp>
    </p:spTree>
    <p:extLst>
      <p:ext uri="{BB962C8B-B14F-4D97-AF65-F5344CB8AC3E}">
        <p14:creationId xmlns:p14="http://schemas.microsoft.com/office/powerpoint/2010/main" val="958450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p:txBody>
          <a:bodyPr/>
          <a:lstStyle/>
          <a:p>
            <a:r>
              <a:rPr lang="en-US" b="1" dirty="0" smtClean="0"/>
              <a:t>VDW: Lennard-Jones</a:t>
            </a:r>
            <a:endParaRPr lang="en-GB" b="1" dirty="0"/>
          </a:p>
        </p:txBody>
      </p:sp>
      <p:sp>
        <p:nvSpPr>
          <p:cNvPr id="5" name="Rectangle 3"/>
          <p:cNvSpPr>
            <a:spLocks noChangeArrowheads="1"/>
          </p:cNvSpPr>
          <p:nvPr/>
        </p:nvSpPr>
        <p:spPr bwMode="auto">
          <a:xfrm>
            <a:off x="179393" y="3265201"/>
            <a:ext cx="4679951"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115888" indent="-11588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de-DE" altLang="en-US" sz="2800" baseline="30000">
              <a:latin typeface="Times New Roman" panose="02020603050405020304" pitchFamily="18" charset="0"/>
            </a:endParaRPr>
          </a:p>
          <a:p>
            <a:pPr eaLnBrk="1" hangingPunct="1">
              <a:spcBef>
                <a:spcPct val="20000"/>
              </a:spcBef>
              <a:buFontTx/>
              <a:buChar char="•"/>
            </a:pPr>
            <a:endParaRPr lang="de-DE" altLang="en-US" sz="2400">
              <a:latin typeface="Times New Roman" panose="02020603050405020304" pitchFamily="18" charset="0"/>
            </a:endParaRPr>
          </a:p>
        </p:txBody>
      </p:sp>
      <p:sp>
        <p:nvSpPr>
          <p:cNvPr id="6" name="Rectangle 4"/>
          <p:cNvSpPr>
            <a:spLocks noChangeArrowheads="1"/>
          </p:cNvSpPr>
          <p:nvPr/>
        </p:nvSpPr>
        <p:spPr bwMode="auto">
          <a:xfrm>
            <a:off x="169341" y="3149596"/>
            <a:ext cx="889317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spcAft>
                <a:spcPts val="600"/>
              </a:spcAft>
              <a:buFontTx/>
              <a:buChar char="•"/>
            </a:pPr>
            <a:r>
              <a:rPr lang="de-DE" altLang="en-US" sz="1600" dirty="0">
                <a:latin typeface="Verdana" panose="020B0604030504040204" pitchFamily="34" charset="0"/>
                <a:ea typeface="Verdana" panose="020B0604030504040204" pitchFamily="34" charset="0"/>
                <a:cs typeface="Verdana" panose="020B0604030504040204" pitchFamily="34" charset="0"/>
              </a:rPr>
              <a:t>Calculated pairwise but parameterized against experimental data </a:t>
            </a:r>
            <a:r>
              <a:rPr lang="de-DE"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a:t>
            </a:r>
            <a:r>
              <a:rPr lang="de-DE" altLang="en-US" sz="1600" dirty="0">
                <a:latin typeface="Verdana" panose="020B0604030504040204" pitchFamily="34" charset="0"/>
                <a:ea typeface="Verdana" panose="020B0604030504040204" pitchFamily="34" charset="0"/>
                <a:cs typeface="Verdana" panose="020B0604030504040204" pitchFamily="34" charset="0"/>
              </a:rPr>
              <a:t> includes implicitly many-body effects</a:t>
            </a:r>
          </a:p>
          <a:p>
            <a:pPr eaLnBrk="1" hangingPunct="1">
              <a:spcAft>
                <a:spcPts val="600"/>
              </a:spcAft>
              <a:buFontTx/>
              <a:buChar char="•"/>
            </a:pPr>
            <a:r>
              <a:rPr lang="de-DE" altLang="en-US" sz="1600" dirty="0">
                <a:latin typeface="Verdana" panose="020B0604030504040204" pitchFamily="34" charset="0"/>
                <a:ea typeface="Verdana" panose="020B0604030504040204" pitchFamily="34" charset="0"/>
                <a:cs typeface="Verdana" panose="020B0604030504040204" pitchFamily="34" charset="0"/>
              </a:rPr>
              <a:t> Use of </a:t>
            </a:r>
            <a:r>
              <a:rPr lang="de-DE" altLang="en-US" sz="1600" i="1" dirty="0">
                <a:latin typeface="Verdana" panose="020B0604030504040204" pitchFamily="34" charset="0"/>
                <a:ea typeface="Verdana" panose="020B0604030504040204" pitchFamily="34" charset="0"/>
                <a:cs typeface="Verdana" panose="020B0604030504040204" pitchFamily="34" charset="0"/>
              </a:rPr>
              <a:t>r</a:t>
            </a:r>
            <a:r>
              <a:rPr lang="de-DE" altLang="en-US" sz="1600" i="1"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12</a:t>
            </a:r>
            <a:r>
              <a:rPr lang="de-DE" altLang="en-US" sz="1600" dirty="0">
                <a:latin typeface="Verdana" panose="020B0604030504040204" pitchFamily="34" charset="0"/>
                <a:ea typeface="Verdana" panose="020B0604030504040204" pitchFamily="34" charset="0"/>
                <a:cs typeface="Verdana" panose="020B0604030504040204" pitchFamily="34" charset="0"/>
              </a:rPr>
              <a:t> for the repulsive term due to computational convenience</a:t>
            </a:r>
          </a:p>
          <a:p>
            <a:pPr eaLnBrk="1" hangingPunct="1">
              <a:spcAft>
                <a:spcPts val="600"/>
              </a:spcAft>
              <a:buFontTx/>
              <a:buChar char="•"/>
            </a:pPr>
            <a:r>
              <a:rPr lang="de-DE" altLang="en-US" sz="1600" dirty="0">
                <a:latin typeface="Verdana" panose="020B0604030504040204" pitchFamily="34" charset="0"/>
                <a:ea typeface="Verdana" panose="020B0604030504040204" pitchFamily="34" charset="0"/>
                <a:cs typeface="Verdana" panose="020B0604030504040204" pitchFamily="34" charset="0"/>
              </a:rPr>
              <a:t> Other functions in use, but less popular because of higher CPU cost:</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Object 8"/>
          <p:cNvGraphicFramePr>
            <a:graphicFrameLocks noGrp="1" noChangeAspect="1"/>
          </p:cNvGraphicFramePr>
          <p:nvPr>
            <p:ph sz="quarter" idx="4294967295"/>
            <p:extLst/>
          </p:nvPr>
        </p:nvGraphicFramePr>
        <p:xfrm>
          <a:off x="1116018" y="744250"/>
          <a:ext cx="3311525" cy="1103312"/>
        </p:xfrm>
        <a:graphic>
          <a:graphicData uri="http://schemas.openxmlformats.org/presentationml/2006/ole">
            <mc:AlternateContent xmlns:mc="http://schemas.openxmlformats.org/markup-compatibility/2006">
              <mc:Choice xmlns:v="urn:schemas-microsoft-com:vml" Requires="v">
                <p:oleObj spid="_x0000_s8746" name="Equation" r:id="rId4" imgW="1600200" imgH="533160" progId="Equation.3">
                  <p:embed/>
                </p:oleObj>
              </mc:Choice>
              <mc:Fallback>
                <p:oleObj name="Equation" r:id="rId4" imgW="1600200" imgH="533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8" y="744250"/>
                        <a:ext cx="3311525"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20"/>
          <p:cNvGraphicFramePr>
            <a:graphicFrameLocks noGrp="1" noChangeAspect="1"/>
          </p:cNvGraphicFramePr>
          <p:nvPr>
            <p:ph sz="quarter" idx="4294967295"/>
            <p:extLst/>
          </p:nvPr>
        </p:nvGraphicFramePr>
        <p:xfrm>
          <a:off x="6318255" y="2485737"/>
          <a:ext cx="698500" cy="279400"/>
        </p:xfrm>
        <a:graphic>
          <a:graphicData uri="http://schemas.openxmlformats.org/presentationml/2006/ole">
            <mc:AlternateContent xmlns:mc="http://schemas.openxmlformats.org/markup-compatibility/2006">
              <mc:Choice xmlns:v="urn:schemas-microsoft-com:vml" Requires="v">
                <p:oleObj spid="_x0000_s8747" name="Equation" r:id="rId6" imgW="698400" imgH="279360" progId="Equation.3">
                  <p:embed/>
                </p:oleObj>
              </mc:Choice>
              <mc:Fallback>
                <p:oleObj name="Equation" r:id="rId6" imgW="698400" imgH="279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5" y="2485737"/>
                        <a:ext cx="6985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3"/>
          <p:cNvGraphicFramePr>
            <a:graphicFrameLocks noGrp="1" noChangeAspect="1"/>
          </p:cNvGraphicFramePr>
          <p:nvPr>
            <p:ph sz="quarter" idx="4294967295"/>
            <p:extLst/>
          </p:nvPr>
        </p:nvGraphicFramePr>
        <p:xfrm>
          <a:off x="2555893" y="1936480"/>
          <a:ext cx="1800225" cy="681039"/>
        </p:xfrm>
        <a:graphic>
          <a:graphicData uri="http://schemas.openxmlformats.org/presentationml/2006/ole">
            <mc:AlternateContent xmlns:mc="http://schemas.openxmlformats.org/markup-compatibility/2006">
              <mc:Choice xmlns:v="urn:schemas-microsoft-com:vml" Requires="v">
                <p:oleObj spid="_x0000_s8748" name="Equation" r:id="rId8" imgW="1041120" imgH="393480" progId="Equation.3">
                  <p:embed/>
                </p:oleObj>
              </mc:Choice>
              <mc:Fallback>
                <p:oleObj name="Equation" r:id="rId8" imgW="104112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93" y="1936480"/>
                        <a:ext cx="1800225" cy="68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6878" y="286663"/>
            <a:ext cx="3995737"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6"/>
          <p:cNvGraphicFramePr>
            <a:graphicFrameLocks noGrp="1" noChangeAspect="1"/>
          </p:cNvGraphicFramePr>
          <p:nvPr>
            <p:ph sz="quarter" idx="4294967295"/>
            <p:extLst/>
          </p:nvPr>
        </p:nvGraphicFramePr>
        <p:xfrm>
          <a:off x="2560643" y="2617511"/>
          <a:ext cx="1435100" cy="509587"/>
        </p:xfrm>
        <a:graphic>
          <a:graphicData uri="http://schemas.openxmlformats.org/presentationml/2006/ole">
            <mc:AlternateContent xmlns:mc="http://schemas.openxmlformats.org/markup-compatibility/2006">
              <mc:Choice xmlns:v="urn:schemas-microsoft-com:vml" Requires="v">
                <p:oleObj spid="_x0000_s8749" name="Equation" r:id="rId11" imgW="787320" imgH="279360" progId="Equation.3">
                  <p:embed/>
                </p:oleObj>
              </mc:Choice>
              <mc:Fallback>
                <p:oleObj name="Equation" r:id="rId11" imgW="78732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0643" y="2617511"/>
                        <a:ext cx="14351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9"/>
          <p:cNvGraphicFramePr>
            <a:graphicFrameLocks noChangeAspect="1"/>
          </p:cNvGraphicFramePr>
          <p:nvPr>
            <p:extLst/>
          </p:nvPr>
        </p:nvGraphicFramePr>
        <p:xfrm>
          <a:off x="942975" y="2041237"/>
          <a:ext cx="1397000" cy="558800"/>
        </p:xfrm>
        <a:graphic>
          <a:graphicData uri="http://schemas.openxmlformats.org/presentationml/2006/ole">
            <mc:AlternateContent xmlns:mc="http://schemas.openxmlformats.org/markup-compatibility/2006">
              <mc:Choice xmlns:v="urn:schemas-microsoft-com:vml" Requires="v">
                <p:oleObj spid="_x0000_s8750" name="Equation" r:id="rId13" imgW="698400" imgH="279360" progId="Equation.3">
                  <p:embed/>
                </p:oleObj>
              </mc:Choice>
              <mc:Fallback>
                <p:oleObj name="Equation" r:id="rId13" imgW="698400" imgH="2793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2975" y="2041237"/>
                        <a:ext cx="139700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30"/>
          <p:cNvGraphicFramePr>
            <a:graphicFrameLocks noChangeAspect="1"/>
          </p:cNvGraphicFramePr>
          <p:nvPr>
            <p:extLst/>
          </p:nvPr>
        </p:nvGraphicFramePr>
        <p:xfrm>
          <a:off x="1116019" y="4354541"/>
          <a:ext cx="2232025" cy="814388"/>
        </p:xfrm>
        <a:graphic>
          <a:graphicData uri="http://schemas.openxmlformats.org/presentationml/2006/ole">
            <mc:AlternateContent xmlns:mc="http://schemas.openxmlformats.org/markup-compatibility/2006">
              <mc:Choice xmlns:v="urn:schemas-microsoft-com:vml" Requires="v">
                <p:oleObj spid="_x0000_s8751" name="Equation" r:id="rId15" imgW="1079280" imgH="393480" progId="Equation.3">
                  <p:embed/>
                </p:oleObj>
              </mc:Choice>
              <mc:Fallback>
                <p:oleObj name="Equation" r:id="rId15" imgW="10792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6019" y="4354541"/>
                        <a:ext cx="2232025"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31"/>
          <p:cNvSpPr txBox="1">
            <a:spLocks noChangeArrowheads="1"/>
          </p:cNvSpPr>
          <p:nvPr/>
        </p:nvSpPr>
        <p:spPr bwMode="auto">
          <a:xfrm>
            <a:off x="3348045" y="4569842"/>
            <a:ext cx="5318892" cy="338554"/>
          </a:xfrm>
          <a:prstGeom prst="rect">
            <a:avLst/>
          </a:prstGeom>
          <a:solidFill>
            <a:schemeClr val="bg1"/>
          </a:solidFill>
          <a:ln>
            <a:noFill/>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Verdana" panose="020B0604030504040204" pitchFamily="34" charset="0"/>
                <a:ea typeface="Verdana" panose="020B0604030504040204" pitchFamily="34" charset="0"/>
                <a:cs typeface="Verdana" panose="020B0604030504040204" pitchFamily="34" charset="0"/>
              </a:rPr>
              <a:t>(less repulsive, used for some inorganic systems)</a:t>
            </a:r>
          </a:p>
        </p:txBody>
      </p:sp>
    </p:spTree>
    <p:extLst>
      <p:ext uri="{BB962C8B-B14F-4D97-AF65-F5344CB8AC3E}">
        <p14:creationId xmlns:p14="http://schemas.microsoft.com/office/powerpoint/2010/main" val="42731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08577"/>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23759"/>
            <a:ext cx="8727371" cy="548559"/>
          </a:xfrm>
        </p:spPr>
        <p:txBody>
          <a:bodyPr/>
          <a:lstStyle/>
          <a:p>
            <a:r>
              <a:rPr lang="en-US" b="1" dirty="0" smtClean="0"/>
              <a:t>Intermolecular terms: Electrostatics</a:t>
            </a:r>
            <a:endParaRPr lang="en-GB" b="1" dirty="0"/>
          </a:p>
        </p:txBody>
      </p:sp>
      <p:sp>
        <p:nvSpPr>
          <p:cNvPr id="4" name="Text Box 3"/>
          <p:cNvSpPr txBox="1">
            <a:spLocks noChangeArrowheads="1"/>
          </p:cNvSpPr>
          <p:nvPr/>
        </p:nvSpPr>
        <p:spPr bwMode="auto">
          <a:xfrm>
            <a:off x="84490" y="707258"/>
            <a:ext cx="88122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Electrostatic interactions between charged atoms and dipolar     </a:t>
            </a:r>
          </a:p>
          <a:p>
            <a:r>
              <a:rPr lang="en-US" altLang="en-US" sz="1600" dirty="0">
                <a:latin typeface="Verdana" panose="020B0604030504040204" pitchFamily="34" charset="0"/>
                <a:ea typeface="Verdana" panose="020B0604030504040204" pitchFamily="34" charset="0"/>
                <a:cs typeface="Verdana" panose="020B0604030504040204" pitchFamily="34" charset="0"/>
              </a:rPr>
              <a:t>  groups are normally treated by assigning a point charge (</a:t>
            </a:r>
            <a:r>
              <a:rPr lang="en-US" altLang="en-US" sz="1600" b="1" dirty="0">
                <a:latin typeface="Verdana" panose="020B0604030504040204" pitchFamily="34" charset="0"/>
                <a:ea typeface="Verdana" panose="020B0604030504040204" pitchFamily="34" charset="0"/>
                <a:cs typeface="Verdana" panose="020B0604030504040204" pitchFamily="34" charset="0"/>
              </a:rPr>
              <a:t>partial  </a:t>
            </a:r>
          </a:p>
          <a:p>
            <a:r>
              <a:rPr lang="en-US" altLang="en-US" sz="1600" b="1" dirty="0">
                <a:latin typeface="Verdana" panose="020B0604030504040204" pitchFamily="34" charset="0"/>
                <a:ea typeface="Verdana" panose="020B0604030504040204" pitchFamily="34" charset="0"/>
                <a:cs typeface="Verdana" panose="020B0604030504040204" pitchFamily="34" charset="0"/>
              </a:rPr>
              <a:t>  charge</a:t>
            </a:r>
            <a:r>
              <a:rPr lang="en-US" altLang="en-US" sz="1600" dirty="0">
                <a:latin typeface="Verdana" panose="020B0604030504040204" pitchFamily="34" charset="0"/>
                <a:ea typeface="Verdana" panose="020B0604030504040204" pitchFamily="34" charset="0"/>
                <a:cs typeface="Verdana" panose="020B0604030504040204" pitchFamily="34" charset="0"/>
              </a:rPr>
              <a:t>) to each atom and then using Coulomb’s law:</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963" y="2041890"/>
            <a:ext cx="1962151" cy="8286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162631" y="3321812"/>
            <a:ext cx="87407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In standard models, the charges assigned are </a:t>
            </a:r>
            <a:r>
              <a:rPr lang="en-US" altLang="en-US" sz="1600" b="1" dirty="0">
                <a:latin typeface="Verdana" panose="020B0604030504040204" pitchFamily="34" charset="0"/>
                <a:ea typeface="Verdana" panose="020B0604030504040204" pitchFamily="34" charset="0"/>
                <a:cs typeface="Verdana" panose="020B0604030504040204" pitchFamily="34" charset="0"/>
              </a:rPr>
              <a:t>effective charges</a:t>
            </a:r>
            <a:r>
              <a:rPr lang="en-US" altLang="en-US" sz="1600" dirty="0">
                <a:latin typeface="Verdana" panose="020B0604030504040204" pitchFamily="34" charset="0"/>
                <a:ea typeface="Verdana" panose="020B0604030504040204" pitchFamily="34" charset="0"/>
                <a:cs typeface="Verdana" panose="020B0604030504040204" pitchFamily="34" charset="0"/>
              </a:rPr>
              <a:t>,       </a:t>
            </a:r>
          </a:p>
          <a:p>
            <a:r>
              <a:rPr lang="en-US" altLang="en-US" sz="1600" dirty="0">
                <a:latin typeface="Verdana" panose="020B0604030504040204" pitchFamily="34" charset="0"/>
                <a:ea typeface="Verdana" panose="020B0604030504040204" pitchFamily="34" charset="0"/>
                <a:cs typeface="Verdana" panose="020B0604030504040204" pitchFamily="34" charset="0"/>
              </a:rPr>
              <a:t>  i.e. they include polarization effects appearing in condensed </a:t>
            </a:r>
          </a:p>
          <a:p>
            <a:r>
              <a:rPr lang="en-US" altLang="en-US" sz="1600" dirty="0">
                <a:latin typeface="Verdana" panose="020B0604030504040204" pitchFamily="34" charset="0"/>
                <a:ea typeface="Verdana" panose="020B0604030504040204" pitchFamily="34" charset="0"/>
                <a:cs typeface="Verdana" panose="020B0604030504040204" pitchFamily="34" charset="0"/>
              </a:rPr>
              <a:t>  phases (e.g. for water, </a:t>
            </a: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t>
            </a:r>
            <a:r>
              <a:rPr lang="en-US" altLang="en-US" sz="1600" baseline="-25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models</a:t>
            </a: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 2.3-2.7 D while </a:t>
            </a:r>
            <a:r>
              <a:rPr lang="en-US" altLang="en-US" sz="1600" baseline="-25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H2O, gas</a:t>
            </a: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 1.8 D) </a:t>
            </a:r>
          </a:p>
        </p:txBody>
      </p:sp>
      <p:sp>
        <p:nvSpPr>
          <p:cNvPr id="7" name="Text Box 6"/>
          <p:cNvSpPr txBox="1">
            <a:spLocks noChangeArrowheads="1"/>
          </p:cNvSpPr>
          <p:nvPr/>
        </p:nvSpPr>
        <p:spPr bwMode="auto">
          <a:xfrm>
            <a:off x="197775" y="4204997"/>
            <a:ext cx="8642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cs typeface="Verdana" panose="020B0604030504040204" pitchFamily="34" charset="0"/>
              </a:rPr>
              <a:t>• </a:t>
            </a:r>
            <a:r>
              <a:rPr lang="en-US" altLang="en-US" sz="1600" b="1" dirty="0">
                <a:cs typeface="Arial" panose="020B0604020202020204" pitchFamily="34" charset="0"/>
              </a:rPr>
              <a:t>Long-ranged</a:t>
            </a:r>
            <a:r>
              <a:rPr lang="en-US" altLang="en-US" sz="1600" dirty="0">
                <a:cs typeface="Arial" panose="020B0604020202020204" pitchFamily="34" charset="0"/>
              </a:rPr>
              <a:t>: decay as 1/r (charge-charge) or 1/r</a:t>
            </a:r>
            <a:r>
              <a:rPr lang="en-US" altLang="en-US" sz="1600" baseline="30000" dirty="0">
                <a:cs typeface="Arial" panose="020B0604020202020204" pitchFamily="34" charset="0"/>
              </a:rPr>
              <a:t>3</a:t>
            </a:r>
            <a:r>
              <a:rPr lang="en-US" altLang="en-US" sz="1600" dirty="0">
                <a:cs typeface="Arial" panose="020B0604020202020204" pitchFamily="34" charset="0"/>
              </a:rPr>
              <a:t> (dipole-dipole) </a:t>
            </a:r>
            <a:r>
              <a:rPr lang="en-US" altLang="en-US" sz="1600" dirty="0">
                <a:cs typeface="Arial" panose="020B0604020202020204" pitchFamily="34" charset="0"/>
                <a:sym typeface="Wingdings" panose="05000000000000000000" pitchFamily="2" charset="2"/>
              </a:rPr>
              <a:t> </a:t>
            </a:r>
            <a:r>
              <a:rPr lang="en-US" altLang="en-US" sz="1600" b="1" i="1" dirty="0">
                <a:cs typeface="Arial" panose="020B0604020202020204" pitchFamily="34" charset="0"/>
                <a:sym typeface="Wingdings" panose="05000000000000000000" pitchFamily="2" charset="2"/>
              </a:rPr>
              <a:t>Care with truncation</a:t>
            </a:r>
            <a:r>
              <a:rPr lang="en-US" altLang="en-US" sz="1600" b="1" i="1" dirty="0">
                <a:cs typeface="Arial" panose="020B0604020202020204" pitchFamily="34" charset="0"/>
              </a:rPr>
              <a:t>!</a:t>
            </a:r>
            <a:r>
              <a:rPr lang="en-US" altLang="en-US" sz="1600" dirty="0">
                <a:cs typeface="Arial" panose="020B0604020202020204" pitchFamily="34" charset="0"/>
              </a:rPr>
              <a:t> </a:t>
            </a:r>
          </a:p>
        </p:txBody>
      </p:sp>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640" y="1693698"/>
            <a:ext cx="2638776" cy="149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560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11881"/>
            <a:ext cx="8727371" cy="548559"/>
          </a:xfrm>
        </p:spPr>
        <p:txBody>
          <a:bodyPr/>
          <a:lstStyle/>
          <a:p>
            <a:r>
              <a:rPr lang="en-US" b="1" dirty="0" smtClean="0"/>
              <a:t>Non-bonding exclusions</a:t>
            </a:r>
            <a:endParaRPr lang="en-GB" b="1" dirty="0"/>
          </a:p>
        </p:txBody>
      </p:sp>
      <p:sp>
        <p:nvSpPr>
          <p:cNvPr id="4" name="Text Box 19"/>
          <p:cNvSpPr txBox="1">
            <a:spLocks noChangeArrowheads="1"/>
          </p:cNvSpPr>
          <p:nvPr/>
        </p:nvSpPr>
        <p:spPr bwMode="auto">
          <a:xfrm>
            <a:off x="144467" y="560436"/>
            <a:ext cx="83405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1600" b="1" dirty="0">
                <a:solidFill>
                  <a:schemeClr val="accent3"/>
                </a:solidFill>
                <a:latin typeface="Verdana" panose="020B0604030504040204" pitchFamily="34" charset="0"/>
                <a:ea typeface="Verdana" panose="020B0604030504040204" pitchFamily="34" charset="0"/>
                <a:cs typeface="Verdana" panose="020B0604030504040204" pitchFamily="34" charset="0"/>
              </a:rPr>
              <a:t>Partition of potential energy in different terms is arbitrary! </a:t>
            </a:r>
          </a:p>
          <a:p>
            <a:pPr eaLnBrk="1" hangingPunct="1"/>
            <a:r>
              <a:rPr lang="en-US" altLang="zh-CN" sz="1600" dirty="0">
                <a:solidFill>
                  <a:schemeClr val="accent3"/>
                </a:solidFill>
                <a:latin typeface="Verdana" panose="020B0604030504040204" pitchFamily="34" charset="0"/>
                <a:ea typeface="Verdana" panose="020B0604030504040204" pitchFamily="34" charset="0"/>
                <a:cs typeface="Verdana" panose="020B0604030504040204" pitchFamily="34" charset="0"/>
              </a:rPr>
              <a:t>Which intramolecular pairs should we include in the sum of </a:t>
            </a:r>
            <a:r>
              <a:rPr lang="en-US" altLang="zh-CN" sz="1600" dirty="0" err="1">
                <a:solidFill>
                  <a:schemeClr val="accent3"/>
                </a:solidFill>
                <a:latin typeface="Verdana" panose="020B0604030504040204" pitchFamily="34" charset="0"/>
                <a:ea typeface="Verdana" panose="020B0604030504040204" pitchFamily="34" charset="0"/>
                <a:cs typeface="Verdana" panose="020B0604030504040204" pitchFamily="34" charset="0"/>
              </a:rPr>
              <a:t>VdW</a:t>
            </a:r>
            <a:r>
              <a:rPr lang="en-US" altLang="zh-CN" sz="1600" dirty="0">
                <a:solidFill>
                  <a:schemeClr val="accent3"/>
                </a:solidFill>
                <a:latin typeface="Verdana" panose="020B0604030504040204" pitchFamily="34" charset="0"/>
                <a:ea typeface="Verdana" panose="020B0604030504040204" pitchFamily="34" charset="0"/>
                <a:cs typeface="Verdana" panose="020B0604030504040204" pitchFamily="34" charset="0"/>
              </a:rPr>
              <a:t> and electrostatics energies?</a:t>
            </a:r>
            <a:endParaRPr lang="en-US" altLang="en-US" sz="1600"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angle 3"/>
          <p:cNvSpPr>
            <a:spLocks noGrp="1"/>
          </p:cNvSpPr>
          <p:nvPr>
            <p:ph type="body" sz="half" idx="4294967295"/>
          </p:nvPr>
        </p:nvSpPr>
        <p:spPr>
          <a:xfrm>
            <a:off x="122837" y="1490949"/>
            <a:ext cx="7569551" cy="3294444"/>
          </a:xfrm>
          <a:prstGeom prst="rect">
            <a:avLst/>
          </a:prstGeom>
        </p:spPr>
        <p:txBody>
          <a:bodyPr/>
          <a:lstStyle/>
          <a:p>
            <a:pPr>
              <a:lnSpc>
                <a:spcPct val="90000"/>
              </a:lnSpc>
              <a:spcBef>
                <a:spcPts val="0"/>
              </a:spcBef>
              <a:spcAft>
                <a:spcPts val="600"/>
              </a:spcAft>
              <a:buClr>
                <a:schemeClr val="tx1"/>
              </a:buClr>
              <a:buFontTx/>
              <a:buChar char="•"/>
            </a:pPr>
            <a:r>
              <a:rPr lang="en-US" altLang="zh-CN" sz="1600" dirty="0">
                <a:latin typeface="Verdana" panose="020B0604030504040204" pitchFamily="34" charset="0"/>
                <a:ea typeface="Verdana" panose="020B0604030504040204" pitchFamily="34" charset="0"/>
                <a:cs typeface="Verdana" panose="020B0604030504040204" pitchFamily="34" charset="0"/>
              </a:rPr>
              <a:t>Possible problems: </a:t>
            </a:r>
          </a:p>
          <a:p>
            <a:pPr lvl="1">
              <a:lnSpc>
                <a:spcPct val="90000"/>
              </a:lnSpc>
              <a:spcBef>
                <a:spcPts val="0"/>
              </a:spcBef>
              <a:spcAft>
                <a:spcPts val="600"/>
              </a:spcAft>
              <a:buClr>
                <a:schemeClr val="tx1"/>
              </a:buClr>
              <a:buFontTx/>
              <a:buChar char="•"/>
            </a:pPr>
            <a:r>
              <a:rPr lang="en-US" altLang="zh-CN" sz="1600" dirty="0">
                <a:latin typeface="Verdana" panose="020B0604030504040204" pitchFamily="34" charset="0"/>
                <a:ea typeface="Verdana" panose="020B0604030504040204" pitchFamily="34" charset="0"/>
                <a:cs typeface="Verdana" panose="020B0604030504040204" pitchFamily="34" charset="0"/>
              </a:rPr>
              <a:t>Small </a:t>
            </a:r>
            <a:r>
              <a:rPr lang="en-US" altLang="zh-CN" sz="1600" dirty="0" err="1">
                <a:latin typeface="Verdana" panose="020B0604030504040204" pitchFamily="34" charset="0"/>
                <a:ea typeface="Verdana" panose="020B0604030504040204" pitchFamily="34" charset="0"/>
                <a:cs typeface="Verdana" panose="020B0604030504040204" pitchFamily="34" charset="0"/>
              </a:rPr>
              <a:t>r</a:t>
            </a:r>
            <a:r>
              <a:rPr lang="en-US" altLang="zh-CN" sz="1600" baseline="-25000" dirty="0" err="1">
                <a:latin typeface="Verdana" panose="020B0604030504040204" pitchFamily="34" charset="0"/>
                <a:ea typeface="Verdana" panose="020B0604030504040204" pitchFamily="34" charset="0"/>
                <a:cs typeface="Verdana" panose="020B0604030504040204" pitchFamily="34" charset="0"/>
              </a:rPr>
              <a:t>ij</a:t>
            </a: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large non-bonding interactions</a:t>
            </a:r>
          </a:p>
          <a:p>
            <a:pPr lvl="1">
              <a:lnSpc>
                <a:spcPct val="90000"/>
              </a:lnSpc>
              <a:spcBef>
                <a:spcPts val="0"/>
              </a:spcBef>
              <a:spcAft>
                <a:spcPts val="1200"/>
              </a:spcAft>
              <a:buClr>
                <a:schemeClr val="tx1"/>
              </a:buClr>
              <a:buFontTx/>
              <a:buChar char="•"/>
            </a:pPr>
            <a:r>
              <a:rPr lang="en-US" altLang="zh-CN"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Already bonding terms (bonds, angles, dihedrals) between them</a:t>
            </a:r>
            <a:endParaRPr lang="en-US" altLang="zh-CN" sz="1600" dirty="0">
              <a:latin typeface="Verdana" panose="020B0604030504040204" pitchFamily="34" charset="0"/>
              <a:ea typeface="Verdana" panose="020B0604030504040204" pitchFamily="34" charset="0"/>
              <a:cs typeface="Verdana" panose="020B0604030504040204" pitchFamily="34" charset="0"/>
            </a:endParaRPr>
          </a:p>
          <a:p>
            <a:pPr>
              <a:lnSpc>
                <a:spcPct val="90000"/>
              </a:lnSpc>
              <a:spcBef>
                <a:spcPts val="0"/>
              </a:spcBef>
              <a:spcAft>
                <a:spcPts val="1200"/>
              </a:spcAft>
              <a:buClr>
                <a:schemeClr val="tx1"/>
              </a:buClr>
              <a:buFontTx/>
              <a:buChar char="•"/>
            </a:pPr>
            <a:r>
              <a:rPr lang="en-US" altLang="zh-CN" sz="1600" b="1" dirty="0">
                <a:latin typeface="Verdana" panose="020B0604030504040204" pitchFamily="34" charset="0"/>
                <a:ea typeface="Verdana" panose="020B0604030504040204" pitchFamily="34" charset="0"/>
                <a:cs typeface="Verdana" panose="020B0604030504040204" pitchFamily="34" charset="0"/>
              </a:rPr>
              <a:t>Non-bonded exclusions:</a:t>
            </a:r>
            <a:r>
              <a:rPr lang="en-US" altLang="zh-CN" sz="1600" dirty="0">
                <a:latin typeface="Verdana" panose="020B0604030504040204" pitchFamily="34" charset="0"/>
                <a:ea typeface="Verdana" panose="020B0604030504040204" pitchFamily="34" charset="0"/>
                <a:cs typeface="Verdana" panose="020B0604030504040204" pitchFamily="34" charset="0"/>
              </a:rPr>
              <a:t> </a:t>
            </a:r>
            <a:r>
              <a:rPr lang="en-US" altLang="zh-CN" sz="1600" dirty="0" err="1">
                <a:latin typeface="Verdana" panose="020B0604030504040204" pitchFamily="34" charset="0"/>
                <a:ea typeface="Verdana" panose="020B0604030504040204" pitchFamily="34" charset="0"/>
                <a:cs typeface="Verdana" panose="020B0604030504040204" pitchFamily="34" charset="0"/>
              </a:rPr>
              <a:t>VdW</a:t>
            </a:r>
            <a:r>
              <a:rPr lang="en-US" altLang="zh-CN" sz="1600" dirty="0">
                <a:latin typeface="Verdana" panose="020B0604030504040204" pitchFamily="34" charset="0"/>
                <a:ea typeface="Verdana" panose="020B0604030504040204" pitchFamily="34" charset="0"/>
                <a:cs typeface="Verdana" panose="020B0604030504040204" pitchFamily="34" charset="0"/>
              </a:rPr>
              <a:t> and Coulomb interactions calculated only for pairs not involved in direct bonding interactions.</a:t>
            </a:r>
          </a:p>
          <a:p>
            <a:pPr>
              <a:lnSpc>
                <a:spcPct val="90000"/>
              </a:lnSpc>
              <a:spcBef>
                <a:spcPts val="0"/>
              </a:spcBef>
              <a:spcAft>
                <a:spcPts val="600"/>
              </a:spcAft>
              <a:buClr>
                <a:schemeClr val="tx1"/>
              </a:buClr>
              <a:buFontTx/>
              <a:buChar char="•"/>
            </a:pPr>
            <a:r>
              <a:rPr lang="en-US" altLang="zh-CN" sz="1600" dirty="0">
                <a:latin typeface="Verdana" panose="020B0604030504040204" pitchFamily="34" charset="0"/>
                <a:ea typeface="Verdana" panose="020B0604030504040204" pitchFamily="34" charset="0"/>
                <a:cs typeface="Verdana" panose="020B0604030504040204" pitchFamily="34" charset="0"/>
              </a:rPr>
              <a:t>Number and type depend on the FF. Typically:</a:t>
            </a:r>
          </a:p>
          <a:p>
            <a:pPr lvl="1">
              <a:lnSpc>
                <a:spcPct val="90000"/>
              </a:lnSpc>
              <a:spcBef>
                <a:spcPts val="0"/>
              </a:spcBef>
              <a:spcAft>
                <a:spcPts val="600"/>
              </a:spcAft>
              <a:buClr>
                <a:schemeClr val="tx1"/>
              </a:buClr>
              <a:buFontTx/>
              <a:buChar char="•"/>
            </a:pPr>
            <a:r>
              <a:rPr lang="en-US" altLang="zh-CN" sz="1600" dirty="0">
                <a:latin typeface="Verdana" panose="020B0604030504040204" pitchFamily="34" charset="0"/>
                <a:ea typeface="Verdana" panose="020B0604030504040204" pitchFamily="34" charset="0"/>
                <a:cs typeface="Verdana" panose="020B0604030504040204" pitchFamily="34" charset="0"/>
              </a:rPr>
              <a:t>1-2 and 1-3 interactions excluded</a:t>
            </a:r>
          </a:p>
          <a:p>
            <a:pPr lvl="1">
              <a:lnSpc>
                <a:spcPct val="90000"/>
              </a:lnSpc>
              <a:spcBef>
                <a:spcPts val="0"/>
              </a:spcBef>
              <a:spcAft>
                <a:spcPts val="1200"/>
              </a:spcAft>
              <a:buClr>
                <a:schemeClr val="tx1"/>
              </a:buClr>
              <a:buFontTx/>
              <a:buChar char="•"/>
            </a:pPr>
            <a:r>
              <a:rPr lang="en-US" altLang="zh-CN" sz="1600" dirty="0">
                <a:latin typeface="Verdana" panose="020B0604030504040204" pitchFamily="34" charset="0"/>
                <a:ea typeface="Verdana" panose="020B0604030504040204" pitchFamily="34" charset="0"/>
                <a:cs typeface="Verdana" panose="020B0604030504040204" pitchFamily="34" charset="0"/>
              </a:rPr>
              <a:t>1-4 interactions partially excluded</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a:p>
            <a:pPr>
              <a:lnSpc>
                <a:spcPct val="90000"/>
              </a:lnSpc>
              <a:spcBef>
                <a:spcPts val="0"/>
              </a:spcBef>
              <a:spcAft>
                <a:spcPts val="1200"/>
              </a:spcAft>
              <a:buClr>
                <a:schemeClr val="tx1"/>
              </a:buClr>
              <a:buFontTx/>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Combination of dihedral + 1-4 </a:t>
            </a:r>
            <a:r>
              <a:rPr lang="en-US" altLang="en-US" sz="1600" dirty="0" err="1">
                <a:latin typeface="Verdana" panose="020B0604030504040204" pitchFamily="34" charset="0"/>
                <a:ea typeface="Verdana" panose="020B0604030504040204" pitchFamily="34" charset="0"/>
                <a:cs typeface="Verdana" panose="020B0604030504040204" pitchFamily="34" charset="0"/>
              </a:rPr>
              <a:t>VdW</a:t>
            </a:r>
            <a:r>
              <a:rPr lang="en-US" altLang="en-US" sz="1600" dirty="0">
                <a:latin typeface="Verdana" panose="020B0604030504040204" pitchFamily="34" charset="0"/>
                <a:ea typeface="Verdana" panose="020B0604030504040204" pitchFamily="34" charset="0"/>
                <a:cs typeface="Verdana" panose="020B0604030504040204" pitchFamily="34" charset="0"/>
              </a:rPr>
              <a:t> &amp; electrostatics will determine rotational barriers </a:t>
            </a: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en-US" altLang="en-US" sz="1600" b="1" dirty="0">
                <a:solidFill>
                  <a:srgbClr val="FF0000"/>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care if mixing parameters from different FFs!</a:t>
            </a:r>
            <a:endParaRPr lang="en-US" altLang="en-US" sz="16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6" name="Oval 4"/>
          <p:cNvSpPr>
            <a:spLocks noChangeArrowheads="1"/>
          </p:cNvSpPr>
          <p:nvPr/>
        </p:nvSpPr>
        <p:spPr bwMode="auto">
          <a:xfrm>
            <a:off x="7342040" y="3187077"/>
            <a:ext cx="304800" cy="304800"/>
          </a:xfrm>
          <a:prstGeom prst="ellipse">
            <a:avLst/>
          </a:prstGeom>
          <a:solidFill>
            <a:schemeClr val="accent1"/>
          </a:solidFill>
          <a:ln w="9525">
            <a:solidFill>
              <a:schemeClr val="tx1"/>
            </a:solidFill>
            <a:round/>
            <a:headEnd/>
            <a:tailEnd/>
          </a:ln>
        </p:spPr>
        <p:txBody>
          <a:bodyPr wrap="none" lIns="91429" tIns="45715" rIns="91429" bIns="4571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latin typeface="Garamond" panose="02020404030301010803" pitchFamily="18" charset="0"/>
                <a:cs typeface="Arial" panose="020B0604020202020204" pitchFamily="34" charset="0"/>
              </a:rPr>
              <a:t>i</a:t>
            </a:r>
          </a:p>
        </p:txBody>
      </p:sp>
      <p:sp>
        <p:nvSpPr>
          <p:cNvPr id="7" name="Oval 5"/>
          <p:cNvSpPr>
            <a:spLocks noChangeArrowheads="1"/>
          </p:cNvSpPr>
          <p:nvPr/>
        </p:nvSpPr>
        <p:spPr bwMode="auto">
          <a:xfrm>
            <a:off x="8621565" y="2318713"/>
            <a:ext cx="304800" cy="304800"/>
          </a:xfrm>
          <a:prstGeom prst="ellipse">
            <a:avLst/>
          </a:prstGeom>
          <a:solidFill>
            <a:schemeClr val="accent1"/>
          </a:solidFill>
          <a:ln w="9525">
            <a:solidFill>
              <a:schemeClr val="tx1"/>
            </a:solidFill>
            <a:round/>
            <a:headEnd/>
            <a:tailEnd/>
          </a:ln>
        </p:spPr>
        <p:txBody>
          <a:bodyPr wrap="none" lIns="91429" tIns="45715" rIns="91429" bIns="4571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latin typeface="Garamond" panose="02020404030301010803" pitchFamily="18" charset="0"/>
                <a:cs typeface="Arial" panose="020B0604020202020204" pitchFamily="34" charset="0"/>
              </a:rPr>
              <a:t>l</a:t>
            </a:r>
          </a:p>
        </p:txBody>
      </p:sp>
      <p:sp>
        <p:nvSpPr>
          <p:cNvPr id="8" name="Oval 6"/>
          <p:cNvSpPr>
            <a:spLocks noChangeArrowheads="1"/>
          </p:cNvSpPr>
          <p:nvPr/>
        </p:nvSpPr>
        <p:spPr bwMode="auto">
          <a:xfrm>
            <a:off x="7951640" y="3644277"/>
            <a:ext cx="304800" cy="304800"/>
          </a:xfrm>
          <a:prstGeom prst="ellipse">
            <a:avLst/>
          </a:prstGeom>
          <a:solidFill>
            <a:schemeClr val="accent1"/>
          </a:solidFill>
          <a:ln w="9525">
            <a:solidFill>
              <a:schemeClr val="tx1"/>
            </a:solidFill>
            <a:round/>
            <a:headEnd/>
            <a:tailEnd/>
          </a:ln>
        </p:spPr>
        <p:txBody>
          <a:bodyPr wrap="none" lIns="91429" tIns="45715" rIns="91429" bIns="4571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latin typeface="Garamond" panose="02020404030301010803" pitchFamily="18" charset="0"/>
                <a:cs typeface="Arial" panose="020B0604020202020204" pitchFamily="34" charset="0"/>
              </a:rPr>
              <a:t>j</a:t>
            </a:r>
          </a:p>
        </p:txBody>
      </p:sp>
      <p:sp>
        <p:nvSpPr>
          <p:cNvPr id="9" name="Oval 7"/>
          <p:cNvSpPr>
            <a:spLocks noChangeArrowheads="1"/>
          </p:cNvSpPr>
          <p:nvPr/>
        </p:nvSpPr>
        <p:spPr bwMode="auto">
          <a:xfrm>
            <a:off x="8485040" y="3187077"/>
            <a:ext cx="304800" cy="304800"/>
          </a:xfrm>
          <a:prstGeom prst="ellipse">
            <a:avLst/>
          </a:prstGeom>
          <a:solidFill>
            <a:schemeClr val="accent1"/>
          </a:solidFill>
          <a:ln w="9525">
            <a:solidFill>
              <a:schemeClr val="tx1"/>
            </a:solidFill>
            <a:round/>
            <a:headEnd/>
            <a:tailEnd/>
          </a:ln>
        </p:spPr>
        <p:txBody>
          <a:bodyPr wrap="none" lIns="91429" tIns="45715" rIns="91429" bIns="45715"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latin typeface="Garamond" panose="02020404030301010803" pitchFamily="18" charset="0"/>
                <a:cs typeface="Arial" panose="020B0604020202020204" pitchFamily="34" charset="0"/>
              </a:rPr>
              <a:t>k</a:t>
            </a:r>
          </a:p>
        </p:txBody>
      </p:sp>
      <p:sp>
        <p:nvSpPr>
          <p:cNvPr id="10" name="Line 8"/>
          <p:cNvSpPr>
            <a:spLocks noChangeShapeType="1"/>
          </p:cNvSpPr>
          <p:nvPr/>
        </p:nvSpPr>
        <p:spPr bwMode="auto">
          <a:xfrm flipV="1">
            <a:off x="8256440" y="3415677"/>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400"/>
          </a:p>
        </p:txBody>
      </p:sp>
      <p:sp>
        <p:nvSpPr>
          <p:cNvPr id="11" name="Line 9"/>
          <p:cNvSpPr>
            <a:spLocks noChangeShapeType="1"/>
          </p:cNvSpPr>
          <p:nvPr/>
        </p:nvSpPr>
        <p:spPr bwMode="auto">
          <a:xfrm>
            <a:off x="7646840" y="3415677"/>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400"/>
          </a:p>
        </p:txBody>
      </p:sp>
      <p:sp>
        <p:nvSpPr>
          <p:cNvPr id="12" name="Text Box 10"/>
          <p:cNvSpPr txBox="1">
            <a:spLocks noChangeArrowheads="1"/>
          </p:cNvSpPr>
          <p:nvPr/>
        </p:nvSpPr>
        <p:spPr bwMode="auto">
          <a:xfrm>
            <a:off x="7326171" y="3537924"/>
            <a:ext cx="569364"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Garamond" panose="02020404030301010803" pitchFamily="18" charset="0"/>
                <a:cs typeface="Arial" panose="020B0604020202020204" pitchFamily="34" charset="0"/>
              </a:rPr>
              <a:t>1-2</a:t>
            </a:r>
          </a:p>
        </p:txBody>
      </p:sp>
      <p:sp>
        <p:nvSpPr>
          <p:cNvPr id="13" name="Text Box 11"/>
          <p:cNvSpPr txBox="1">
            <a:spLocks noChangeArrowheads="1"/>
          </p:cNvSpPr>
          <p:nvPr/>
        </p:nvSpPr>
        <p:spPr bwMode="auto">
          <a:xfrm>
            <a:off x="7859571" y="3080724"/>
            <a:ext cx="569364"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Garamond" panose="02020404030301010803" pitchFamily="18" charset="0"/>
                <a:cs typeface="Arial" panose="020B0604020202020204" pitchFamily="34" charset="0"/>
              </a:rPr>
              <a:t>1-3</a:t>
            </a:r>
          </a:p>
        </p:txBody>
      </p:sp>
      <p:sp>
        <p:nvSpPr>
          <p:cNvPr id="14" name="Line 12"/>
          <p:cNvSpPr>
            <a:spLocks noChangeShapeType="1"/>
          </p:cNvSpPr>
          <p:nvPr/>
        </p:nvSpPr>
        <p:spPr bwMode="auto">
          <a:xfrm flipV="1">
            <a:off x="8713640" y="2577477"/>
            <a:ext cx="76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400"/>
          </a:p>
        </p:txBody>
      </p:sp>
      <p:sp>
        <p:nvSpPr>
          <p:cNvPr id="16" name="Line 13"/>
          <p:cNvSpPr>
            <a:spLocks noChangeShapeType="1"/>
          </p:cNvSpPr>
          <p:nvPr/>
        </p:nvSpPr>
        <p:spPr bwMode="auto">
          <a:xfrm>
            <a:off x="7799240" y="3415677"/>
            <a:ext cx="609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2400"/>
          </a:p>
        </p:txBody>
      </p:sp>
      <p:sp>
        <p:nvSpPr>
          <p:cNvPr id="17" name="Line 14"/>
          <p:cNvSpPr>
            <a:spLocks noChangeShapeType="1"/>
          </p:cNvSpPr>
          <p:nvPr/>
        </p:nvSpPr>
        <p:spPr bwMode="auto">
          <a:xfrm flipV="1">
            <a:off x="7723040" y="2501277"/>
            <a:ext cx="838200" cy="609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2400"/>
          </a:p>
        </p:txBody>
      </p:sp>
      <p:sp>
        <p:nvSpPr>
          <p:cNvPr id="18" name="Text Box 15"/>
          <p:cNvSpPr txBox="1">
            <a:spLocks noChangeArrowheads="1"/>
          </p:cNvSpPr>
          <p:nvPr/>
        </p:nvSpPr>
        <p:spPr bwMode="auto">
          <a:xfrm>
            <a:off x="7707171" y="2547324"/>
            <a:ext cx="569364"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Garamond" panose="02020404030301010803" pitchFamily="18" charset="0"/>
                <a:cs typeface="Arial" panose="020B0604020202020204" pitchFamily="34" charset="0"/>
              </a:rPr>
              <a:t>1-4</a:t>
            </a:r>
          </a:p>
        </p:txBody>
      </p:sp>
    </p:spTree>
    <p:extLst>
      <p:ext uri="{BB962C8B-B14F-4D97-AF65-F5344CB8AC3E}">
        <p14:creationId xmlns:p14="http://schemas.microsoft.com/office/powerpoint/2010/main" val="263944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23755"/>
            <a:ext cx="8727371" cy="548559"/>
          </a:xfrm>
        </p:spPr>
        <p:txBody>
          <a:bodyPr/>
          <a:lstStyle/>
          <a:p>
            <a:r>
              <a:rPr lang="en-US" b="1" dirty="0" smtClean="0"/>
              <a:t>Special terms</a:t>
            </a:r>
            <a:endParaRPr lang="en-GB" b="1" dirty="0"/>
          </a:p>
        </p:txBody>
      </p:sp>
      <p:sp>
        <p:nvSpPr>
          <p:cNvPr id="4" name="Text Placeholder 3"/>
          <p:cNvSpPr>
            <a:spLocks noGrp="1"/>
          </p:cNvSpPr>
          <p:nvPr>
            <p:ph type="body" sz="quarter" idx="20"/>
          </p:nvPr>
        </p:nvSpPr>
        <p:spPr>
          <a:xfrm>
            <a:off x="2" y="542737"/>
            <a:ext cx="9048997" cy="356251"/>
          </a:xfrm>
        </p:spPr>
        <p:txBody>
          <a:bodyPr/>
          <a:lstStyle/>
          <a:p>
            <a:r>
              <a:rPr lang="en-GB" sz="2400" dirty="0"/>
              <a:t> Not commonly used and not available in all MD software</a:t>
            </a:r>
          </a:p>
        </p:txBody>
      </p:sp>
      <p:sp>
        <p:nvSpPr>
          <p:cNvPr id="5" name="Text Box 5"/>
          <p:cNvSpPr txBox="1">
            <a:spLocks noChangeArrowheads="1"/>
          </p:cNvSpPr>
          <p:nvPr/>
        </p:nvSpPr>
        <p:spPr bwMode="auto">
          <a:xfrm>
            <a:off x="323855" y="1052643"/>
            <a:ext cx="576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err="1">
                <a:latin typeface="Times New Roman" panose="02020603050405020304" pitchFamily="18" charset="0"/>
              </a:rPr>
              <a:t>U</a:t>
            </a:r>
            <a:r>
              <a:rPr lang="en-US" altLang="en-US" sz="2400" b="1" baseline="-25000" dirty="0" err="1">
                <a:latin typeface="Times New Roman" panose="02020603050405020304" pitchFamily="18" charset="0"/>
              </a:rPr>
              <a:t>total</a:t>
            </a:r>
            <a:r>
              <a:rPr lang="en-US" altLang="en-US" sz="2400" b="1" dirty="0">
                <a:latin typeface="Times New Roman" panose="02020603050405020304" pitchFamily="18" charset="0"/>
              </a:rPr>
              <a:t> = </a:t>
            </a:r>
            <a:r>
              <a:rPr lang="en-US" altLang="en-US" sz="2400" b="1" dirty="0" err="1">
                <a:latin typeface="Times New Roman" panose="02020603050405020304" pitchFamily="18" charset="0"/>
              </a:rPr>
              <a:t>U</a:t>
            </a:r>
            <a:r>
              <a:rPr lang="en-US" altLang="en-US" sz="2400" b="1" baseline="-25000" dirty="0" err="1">
                <a:latin typeface="Times New Roman" panose="02020603050405020304" pitchFamily="18" charset="0"/>
              </a:rPr>
              <a:t>intramol</a:t>
            </a:r>
            <a:r>
              <a:rPr lang="en-US" altLang="en-US" sz="2400" b="1" dirty="0">
                <a:latin typeface="Times New Roman" panose="02020603050405020304" pitchFamily="18" charset="0"/>
              </a:rPr>
              <a:t> + </a:t>
            </a:r>
            <a:r>
              <a:rPr lang="en-US" altLang="en-US" sz="2400" b="1" dirty="0" err="1">
                <a:solidFill>
                  <a:srgbClr val="FF0000"/>
                </a:solidFill>
                <a:latin typeface="Times New Roman" panose="02020603050405020304" pitchFamily="18" charset="0"/>
              </a:rPr>
              <a:t>U</a:t>
            </a:r>
            <a:r>
              <a:rPr lang="en-US" altLang="en-US" sz="2400" b="1" baseline="-25000" dirty="0" err="1">
                <a:solidFill>
                  <a:srgbClr val="FF0000"/>
                </a:solidFill>
                <a:latin typeface="Times New Roman" panose="02020603050405020304" pitchFamily="18" charset="0"/>
              </a:rPr>
              <a:t>cross</a:t>
            </a:r>
            <a:r>
              <a:rPr lang="en-US" altLang="en-US" sz="2400" b="1" baseline="-25000" dirty="0">
                <a:solidFill>
                  <a:srgbClr val="FF0000"/>
                </a:solidFill>
                <a:latin typeface="Times New Roman" panose="02020603050405020304" pitchFamily="18" charset="0"/>
              </a:rPr>
              <a:t>-term</a:t>
            </a:r>
            <a:r>
              <a:rPr lang="en-US" altLang="en-US" sz="2400" b="1" dirty="0">
                <a:latin typeface="Times New Roman" panose="02020603050405020304" pitchFamily="18" charset="0"/>
              </a:rPr>
              <a:t> + </a:t>
            </a:r>
            <a:r>
              <a:rPr lang="en-US" altLang="en-US" sz="2400" b="1" dirty="0" err="1">
                <a:latin typeface="Times New Roman" panose="02020603050405020304" pitchFamily="18" charset="0"/>
              </a:rPr>
              <a:t>U</a:t>
            </a:r>
            <a:r>
              <a:rPr lang="en-US" altLang="en-US" sz="2400" b="1" baseline="-25000" dirty="0" err="1">
                <a:latin typeface="Times New Roman" panose="02020603050405020304" pitchFamily="18" charset="0"/>
              </a:rPr>
              <a:t>non</a:t>
            </a:r>
            <a:r>
              <a:rPr lang="en-US" altLang="en-US" sz="2400" b="1" baseline="-25000" dirty="0">
                <a:latin typeface="Times New Roman" panose="02020603050405020304" pitchFamily="18" charset="0"/>
              </a:rPr>
              <a:t>-bond</a:t>
            </a:r>
          </a:p>
        </p:txBody>
      </p:sp>
      <p:sp>
        <p:nvSpPr>
          <p:cNvPr id="7" name="Text Box 7"/>
          <p:cNvSpPr txBox="1">
            <a:spLocks noChangeArrowheads="1"/>
          </p:cNvSpPr>
          <p:nvPr/>
        </p:nvSpPr>
        <p:spPr bwMode="auto">
          <a:xfrm>
            <a:off x="304193" y="1669483"/>
            <a:ext cx="86864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err="1">
                <a:solidFill>
                  <a:srgbClr val="FF0000"/>
                </a:solidFill>
                <a:latin typeface="Times New Roman" panose="02020603050405020304" pitchFamily="18" charset="0"/>
              </a:rPr>
              <a:t>U</a:t>
            </a:r>
            <a:r>
              <a:rPr lang="en-US" altLang="en-US" sz="2400" b="1" baseline="-25000" dirty="0" err="1">
                <a:solidFill>
                  <a:srgbClr val="FF0000"/>
                </a:solidFill>
                <a:latin typeface="Times New Roman" panose="02020603050405020304" pitchFamily="18" charset="0"/>
              </a:rPr>
              <a:t>cross</a:t>
            </a:r>
            <a:r>
              <a:rPr lang="en-US" altLang="en-US" sz="2400" b="1" baseline="-25000" dirty="0">
                <a:solidFill>
                  <a:srgbClr val="FF0000"/>
                </a:solidFill>
                <a:latin typeface="Times New Roman" panose="02020603050405020304" pitchFamily="18" charset="0"/>
              </a:rPr>
              <a:t>-term</a:t>
            </a:r>
            <a:r>
              <a:rPr lang="en-US" altLang="en-US" sz="2400" b="1" dirty="0">
                <a:solidFill>
                  <a:srgbClr val="FF0000"/>
                </a:solidFill>
                <a:latin typeface="Times New Roman" panose="02020603050405020304" pitchFamily="18" charset="0"/>
              </a:rPr>
              <a:t> = </a:t>
            </a:r>
            <a:r>
              <a:rPr lang="en-US" altLang="en-US" sz="2400" b="1" dirty="0" err="1">
                <a:solidFill>
                  <a:srgbClr val="FF0000"/>
                </a:solidFill>
                <a:latin typeface="Times New Roman" panose="02020603050405020304" pitchFamily="18" charset="0"/>
              </a:rPr>
              <a:t>U</a:t>
            </a:r>
            <a:r>
              <a:rPr lang="en-US" altLang="en-US" sz="2400" b="1" baseline="-25000" dirty="0" err="1">
                <a:solidFill>
                  <a:srgbClr val="FF0000"/>
                </a:solidFill>
                <a:latin typeface="Times New Roman" panose="02020603050405020304" pitchFamily="18" charset="0"/>
              </a:rPr>
              <a:t>bond</a:t>
            </a:r>
            <a:r>
              <a:rPr lang="en-US" altLang="en-US" sz="2400" b="1" baseline="-25000" dirty="0">
                <a:solidFill>
                  <a:srgbClr val="FF0000"/>
                </a:solidFill>
                <a:latin typeface="Times New Roman" panose="02020603050405020304" pitchFamily="18" charset="0"/>
              </a:rPr>
              <a:t>-bond</a:t>
            </a:r>
            <a:r>
              <a:rPr lang="en-US" altLang="en-US" sz="2400" b="1" dirty="0">
                <a:solidFill>
                  <a:srgbClr val="FF0000"/>
                </a:solidFill>
                <a:latin typeface="Times New Roman" panose="02020603050405020304" pitchFamily="18" charset="0"/>
              </a:rPr>
              <a:t> + </a:t>
            </a:r>
            <a:r>
              <a:rPr lang="en-US" altLang="en-US" sz="2400" b="1" dirty="0" err="1">
                <a:solidFill>
                  <a:srgbClr val="FF0000"/>
                </a:solidFill>
                <a:latin typeface="Times New Roman" panose="02020603050405020304" pitchFamily="18" charset="0"/>
              </a:rPr>
              <a:t>U</a:t>
            </a:r>
            <a:r>
              <a:rPr lang="en-US" altLang="en-US" sz="2400" b="1" baseline="-25000" dirty="0" err="1">
                <a:solidFill>
                  <a:srgbClr val="FF0000"/>
                </a:solidFill>
                <a:latin typeface="Times New Roman" panose="02020603050405020304" pitchFamily="18" charset="0"/>
              </a:rPr>
              <a:t>bond</a:t>
            </a:r>
            <a:r>
              <a:rPr lang="en-US" altLang="en-US" sz="2400" b="1" baseline="-25000" dirty="0">
                <a:solidFill>
                  <a:srgbClr val="FF0000"/>
                </a:solidFill>
                <a:latin typeface="Times New Roman" panose="02020603050405020304" pitchFamily="18" charset="0"/>
              </a:rPr>
              <a:t>-bend-bond</a:t>
            </a:r>
            <a:r>
              <a:rPr lang="en-US" altLang="en-US" sz="2400" b="1" dirty="0">
                <a:solidFill>
                  <a:srgbClr val="FF0000"/>
                </a:solidFill>
                <a:latin typeface="Times New Roman" panose="02020603050405020304" pitchFamily="18" charset="0"/>
              </a:rPr>
              <a:t> + </a:t>
            </a:r>
            <a:r>
              <a:rPr lang="en-US" altLang="en-US" sz="2400" b="1" dirty="0" err="1">
                <a:solidFill>
                  <a:srgbClr val="FF0000"/>
                </a:solidFill>
                <a:latin typeface="Times New Roman" panose="02020603050405020304" pitchFamily="18" charset="0"/>
              </a:rPr>
              <a:t>U</a:t>
            </a:r>
            <a:r>
              <a:rPr lang="en-US" altLang="en-US" sz="2400" b="1" baseline="-25000" dirty="0" err="1">
                <a:solidFill>
                  <a:srgbClr val="FF0000"/>
                </a:solidFill>
                <a:latin typeface="Times New Roman" panose="02020603050405020304" pitchFamily="18" charset="0"/>
              </a:rPr>
              <a:t>bend</a:t>
            </a:r>
            <a:r>
              <a:rPr lang="en-US" altLang="en-US" sz="2400" b="1" baseline="-25000" dirty="0">
                <a:solidFill>
                  <a:srgbClr val="FF0000"/>
                </a:solidFill>
                <a:latin typeface="Times New Roman" panose="02020603050405020304" pitchFamily="18" charset="0"/>
              </a:rPr>
              <a:t>-bend </a:t>
            </a:r>
            <a:r>
              <a:rPr lang="en-US" altLang="en-US" sz="2400" b="1" dirty="0">
                <a:solidFill>
                  <a:srgbClr val="FF0000"/>
                </a:solidFill>
                <a:latin typeface="Times New Roman" panose="02020603050405020304" pitchFamily="18" charset="0"/>
              </a:rPr>
              <a:t>+ </a:t>
            </a:r>
            <a:r>
              <a:rPr lang="en-US" altLang="en-US" sz="2400" b="1" dirty="0" err="1">
                <a:solidFill>
                  <a:srgbClr val="FF0000"/>
                </a:solidFill>
                <a:latin typeface="Times New Roman" panose="02020603050405020304" pitchFamily="18" charset="0"/>
              </a:rPr>
              <a:t>U</a:t>
            </a:r>
            <a:r>
              <a:rPr lang="en-US" altLang="en-US" sz="2400" b="1" baseline="-25000" dirty="0" err="1">
                <a:solidFill>
                  <a:srgbClr val="FF0000"/>
                </a:solidFill>
                <a:latin typeface="Times New Roman" panose="02020603050405020304" pitchFamily="18" charset="0"/>
              </a:rPr>
              <a:t>dihedral</a:t>
            </a:r>
            <a:r>
              <a:rPr lang="en-US" altLang="en-US" sz="2400" b="1" baseline="-25000" dirty="0">
                <a:solidFill>
                  <a:srgbClr val="FF0000"/>
                </a:solidFill>
                <a:latin typeface="Times New Roman" panose="02020603050405020304" pitchFamily="18" charset="0"/>
              </a:rPr>
              <a:t>-bond</a:t>
            </a:r>
            <a:r>
              <a:rPr lang="en-US" altLang="en-US" sz="2400" b="1" dirty="0">
                <a:solidFill>
                  <a:srgbClr val="FF0000"/>
                </a:solidFill>
                <a:latin typeface="Times New Roman" panose="02020603050405020304" pitchFamily="18" charset="0"/>
              </a:rPr>
              <a:t> + ...</a:t>
            </a:r>
          </a:p>
        </p:txBody>
      </p:sp>
      <p:sp>
        <p:nvSpPr>
          <p:cNvPr id="8" name="Text Box 8"/>
          <p:cNvSpPr txBox="1">
            <a:spLocks noChangeArrowheads="1"/>
          </p:cNvSpPr>
          <p:nvPr/>
        </p:nvSpPr>
        <p:spPr bwMode="auto">
          <a:xfrm>
            <a:off x="250840" y="3015020"/>
            <a:ext cx="8893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600" i="1" dirty="0">
                <a:latin typeface="Verdana" panose="020B0604030504040204" pitchFamily="34" charset="0"/>
                <a:ea typeface="Verdana" panose="020B0604030504040204" pitchFamily="34" charset="0"/>
                <a:cs typeface="Verdana" panose="020B0604030504040204" pitchFamily="34" charset="0"/>
              </a:rPr>
              <a:t>U</a:t>
            </a:r>
            <a:r>
              <a:rPr lang="de-DE" altLang="en-US" sz="1600" baseline="-25000" dirty="0">
                <a:latin typeface="Verdana" panose="020B0604030504040204" pitchFamily="34" charset="0"/>
                <a:ea typeface="Verdana" panose="020B0604030504040204" pitchFamily="34" charset="0"/>
                <a:cs typeface="Verdana" panose="020B0604030504040204" pitchFamily="34" charset="0"/>
              </a:rPr>
              <a:t>cross</a:t>
            </a:r>
            <a:r>
              <a:rPr lang="de-DE" altLang="en-US" sz="1600" dirty="0">
                <a:latin typeface="Verdana" panose="020B0604030504040204" pitchFamily="34" charset="0"/>
                <a:ea typeface="Verdana" panose="020B0604030504040204" pitchFamily="34" charset="0"/>
                <a:cs typeface="Verdana" panose="020B0604030504040204" pitchFamily="34" charset="0"/>
              </a:rPr>
              <a:t> brings corrections to energy due to couplings between stretches, bends, and torsions, e.g:</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9" name="Text Box 9"/>
          <p:cNvSpPr txBox="1">
            <a:spLocks noChangeArrowheads="1"/>
          </p:cNvSpPr>
          <p:nvPr/>
        </p:nvSpPr>
        <p:spPr bwMode="auto">
          <a:xfrm>
            <a:off x="304185" y="2318774"/>
            <a:ext cx="4646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err="1">
                <a:latin typeface="Times New Roman" panose="02020603050405020304" pitchFamily="18" charset="0"/>
              </a:rPr>
              <a:t>U</a:t>
            </a:r>
            <a:r>
              <a:rPr lang="en-US" altLang="en-US" sz="2400" b="1" baseline="-25000" dirty="0" err="1">
                <a:latin typeface="Times New Roman" panose="02020603050405020304" pitchFamily="18" charset="0"/>
              </a:rPr>
              <a:t>non</a:t>
            </a:r>
            <a:r>
              <a:rPr lang="en-US" altLang="en-US" sz="2400" b="1" baseline="-25000" dirty="0">
                <a:latin typeface="Times New Roman" panose="02020603050405020304" pitchFamily="18" charset="0"/>
              </a:rPr>
              <a:t>-bond</a:t>
            </a:r>
            <a:r>
              <a:rPr lang="en-US" altLang="en-US" sz="2400" b="1" dirty="0">
                <a:latin typeface="Times New Roman" panose="02020603050405020304" pitchFamily="18" charset="0"/>
              </a:rPr>
              <a:t> = </a:t>
            </a:r>
            <a:r>
              <a:rPr lang="en-US" altLang="en-US" sz="2400" b="1" dirty="0" err="1">
                <a:latin typeface="Times New Roman" panose="02020603050405020304" pitchFamily="18" charset="0"/>
              </a:rPr>
              <a:t>U</a:t>
            </a:r>
            <a:r>
              <a:rPr lang="en-US" altLang="en-US" sz="2400" b="1" baseline="-25000" dirty="0" err="1">
                <a:latin typeface="Times New Roman" panose="02020603050405020304" pitchFamily="18" charset="0"/>
              </a:rPr>
              <a:t>vdW</a:t>
            </a:r>
            <a:r>
              <a:rPr lang="en-US" altLang="en-US" sz="2400" b="1" dirty="0">
                <a:latin typeface="Times New Roman" panose="02020603050405020304" pitchFamily="18" charset="0"/>
              </a:rPr>
              <a:t> + </a:t>
            </a:r>
            <a:r>
              <a:rPr lang="en-US" altLang="en-US" sz="2400" b="1" dirty="0" err="1">
                <a:latin typeface="Times New Roman" panose="02020603050405020304" pitchFamily="18" charset="0"/>
              </a:rPr>
              <a:t>U</a:t>
            </a:r>
            <a:r>
              <a:rPr lang="en-US" altLang="en-US" sz="2400" b="1" baseline="-25000" dirty="0" err="1">
                <a:latin typeface="Times New Roman" panose="02020603050405020304" pitchFamily="18" charset="0"/>
              </a:rPr>
              <a:t>qq</a:t>
            </a:r>
            <a:r>
              <a:rPr lang="en-US" altLang="en-US" sz="2400" b="1" dirty="0">
                <a:latin typeface="Times New Roman" panose="02020603050405020304" pitchFamily="18" charset="0"/>
              </a:rPr>
              <a:t> + </a:t>
            </a:r>
            <a:r>
              <a:rPr lang="en-US" altLang="en-US" sz="2400" b="1" dirty="0" err="1">
                <a:solidFill>
                  <a:schemeClr val="accent3"/>
                </a:solidFill>
                <a:latin typeface="Times New Roman" panose="02020603050405020304" pitchFamily="18" charset="0"/>
              </a:rPr>
              <a:t>U</a:t>
            </a:r>
            <a:r>
              <a:rPr lang="en-US" altLang="en-US" sz="2400" b="1" baseline="-25000" dirty="0" err="1">
                <a:solidFill>
                  <a:schemeClr val="accent3"/>
                </a:solidFill>
                <a:latin typeface="Times New Roman" panose="02020603050405020304" pitchFamily="18" charset="0"/>
              </a:rPr>
              <a:t>pol</a:t>
            </a:r>
            <a:r>
              <a:rPr lang="en-US" altLang="en-US" sz="2400" b="1" baseline="-25000" dirty="0">
                <a:latin typeface="Times New Roman" panose="02020603050405020304" pitchFamily="18" charset="0"/>
              </a:rPr>
              <a:t> </a:t>
            </a:r>
            <a:r>
              <a:rPr lang="en-US" altLang="en-US" sz="2400" b="1" dirty="0">
                <a:latin typeface="Times New Roman" panose="02020603050405020304" pitchFamily="18" charset="0"/>
              </a:rPr>
              <a:t>+ </a:t>
            </a:r>
            <a:r>
              <a:rPr lang="en-US" altLang="en-US" sz="2400" b="1" dirty="0">
                <a:solidFill>
                  <a:srgbClr val="FF0000"/>
                </a:solidFill>
                <a:latin typeface="Times New Roman" panose="02020603050405020304" pitchFamily="18" charset="0"/>
              </a:rPr>
              <a:t>U</a:t>
            </a:r>
            <a:r>
              <a:rPr lang="en-US" altLang="en-US" sz="2400" b="1" baseline="-25000" dirty="0">
                <a:solidFill>
                  <a:srgbClr val="FF0000"/>
                </a:solidFill>
                <a:latin typeface="Times New Roman" panose="02020603050405020304" pitchFamily="18" charset="0"/>
              </a:rPr>
              <a:t>HB</a:t>
            </a:r>
            <a:endParaRPr lang="en-US" altLang="en-US" sz="2400" b="1" dirty="0">
              <a:solidFill>
                <a:srgbClr val="FF0000"/>
              </a:solidFill>
              <a:latin typeface="Times New Roman" panose="02020603050405020304" pitchFamily="18" charset="0"/>
            </a:endParaRPr>
          </a:p>
        </p:txBody>
      </p:sp>
      <p:sp>
        <p:nvSpPr>
          <p:cNvPr id="10" name="Text Box 11"/>
          <p:cNvSpPr txBox="1">
            <a:spLocks noChangeArrowheads="1"/>
          </p:cNvSpPr>
          <p:nvPr/>
        </p:nvSpPr>
        <p:spPr bwMode="auto">
          <a:xfrm>
            <a:off x="269647" y="4251442"/>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600" i="1" dirty="0">
                <a:latin typeface="Verdana" panose="020B0604030504040204" pitchFamily="34" charset="0"/>
                <a:ea typeface="Verdana" panose="020B0604030504040204" pitchFamily="34" charset="0"/>
                <a:cs typeface="Verdana" panose="020B0604030504040204" pitchFamily="34" charset="0"/>
              </a:rPr>
              <a:t>U</a:t>
            </a:r>
            <a:r>
              <a:rPr lang="de-DE" altLang="en-US" sz="1600" i="1" baseline="-25000" dirty="0">
                <a:latin typeface="Verdana" panose="020B0604030504040204" pitchFamily="34" charset="0"/>
                <a:ea typeface="Verdana" panose="020B0604030504040204" pitchFamily="34" charset="0"/>
                <a:cs typeface="Verdana" panose="020B0604030504040204" pitchFamily="34" charset="0"/>
              </a:rPr>
              <a:t>HB</a:t>
            </a:r>
            <a:r>
              <a:rPr lang="de-DE" altLang="en-US" sz="1600" dirty="0">
                <a:latin typeface="Verdana" panose="020B0604030504040204" pitchFamily="34" charset="0"/>
                <a:ea typeface="Verdana" panose="020B0604030504040204" pitchFamily="34" charset="0"/>
                <a:cs typeface="Verdana" panose="020B0604030504040204" pitchFamily="34" charset="0"/>
              </a:rPr>
              <a:t> may improve the accuracy of H-bonding energy:</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1" name="Object 12"/>
          <p:cNvGraphicFramePr>
            <a:graphicFrameLocks noGrp="1" noChangeAspect="1"/>
          </p:cNvGraphicFramePr>
          <p:nvPr>
            <p:ph sz="half" idx="4294967295"/>
            <p:extLst>
              <p:ext uri="{D42A27DB-BD31-4B8C-83A1-F6EECF244321}">
                <p14:modId xmlns:p14="http://schemas.microsoft.com/office/powerpoint/2010/main" val="3551961339"/>
              </p:ext>
            </p:extLst>
          </p:nvPr>
        </p:nvGraphicFramePr>
        <p:xfrm>
          <a:off x="1972187" y="3450296"/>
          <a:ext cx="2850655" cy="588863"/>
        </p:xfrm>
        <a:graphic>
          <a:graphicData uri="http://schemas.openxmlformats.org/presentationml/2006/ole">
            <mc:AlternateContent xmlns:mc="http://schemas.openxmlformats.org/markup-compatibility/2006">
              <mc:Choice xmlns:v="urn:schemas-microsoft-com:vml" Requires="v">
                <p:oleObj spid="_x0000_s9491" name="Equation" r:id="rId4" imgW="1904760" imgH="393480" progId="Equation.3">
                  <p:embed/>
                </p:oleObj>
              </mc:Choice>
              <mc:Fallback>
                <p:oleObj name="Equation" r:id="rId4" imgW="190476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187" y="3450296"/>
                        <a:ext cx="2850655" cy="588863"/>
                      </a:xfrm>
                      <a:prstGeom prst="rect">
                        <a:avLst/>
                      </a:prstGeom>
                    </p:spPr>
                  </p:pic>
                </p:oleObj>
              </mc:Fallback>
            </mc:AlternateContent>
          </a:graphicData>
        </a:graphic>
      </p:graphicFrame>
      <p:graphicFrame>
        <p:nvGraphicFramePr>
          <p:cNvPr id="12" name="Object 14"/>
          <p:cNvGraphicFramePr>
            <a:graphicFrameLocks noGrp="1" noChangeAspect="1"/>
          </p:cNvGraphicFramePr>
          <p:nvPr>
            <p:ph sz="quarter" idx="4294967295"/>
            <p:extLst>
              <p:ext uri="{D42A27DB-BD31-4B8C-83A1-F6EECF244321}">
                <p14:modId xmlns:p14="http://schemas.microsoft.com/office/powerpoint/2010/main" val="3436032585"/>
              </p:ext>
            </p:extLst>
          </p:nvPr>
        </p:nvGraphicFramePr>
        <p:xfrm>
          <a:off x="4978165" y="3417730"/>
          <a:ext cx="4041033" cy="608597"/>
        </p:xfrm>
        <a:graphic>
          <a:graphicData uri="http://schemas.openxmlformats.org/presentationml/2006/ole">
            <mc:AlternateContent xmlns:mc="http://schemas.openxmlformats.org/markup-compatibility/2006">
              <mc:Choice xmlns:v="urn:schemas-microsoft-com:vml" Requires="v">
                <p:oleObj spid="_x0000_s9492" name="Equation" r:id="rId6" imgW="2616120" imgH="393480" progId="Equation.3">
                  <p:embed/>
                </p:oleObj>
              </mc:Choice>
              <mc:Fallback>
                <p:oleObj name="Equation" r:id="rId6" imgW="261612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8165" y="3417730"/>
                        <a:ext cx="4041033" cy="608597"/>
                      </a:xfrm>
                      <a:prstGeom prst="rect">
                        <a:avLst/>
                      </a:prstGeom>
                    </p:spPr>
                  </p:pic>
                </p:oleObj>
              </mc:Fallback>
            </mc:AlternateContent>
          </a:graphicData>
        </a:graphic>
      </p:graphicFrame>
      <p:graphicFrame>
        <p:nvGraphicFramePr>
          <p:cNvPr id="13" name="Object 17"/>
          <p:cNvGraphicFramePr>
            <a:graphicFrameLocks noGrp="1" noChangeAspect="1"/>
          </p:cNvGraphicFramePr>
          <p:nvPr>
            <p:ph sz="quarter" idx="4294967295"/>
            <p:extLst/>
          </p:nvPr>
        </p:nvGraphicFramePr>
        <p:xfrm>
          <a:off x="6032521" y="4091413"/>
          <a:ext cx="1914433" cy="651244"/>
        </p:xfrm>
        <a:graphic>
          <a:graphicData uri="http://schemas.openxmlformats.org/presentationml/2006/ole">
            <mc:AlternateContent xmlns:mc="http://schemas.openxmlformats.org/markup-compatibility/2006">
              <mc:Choice xmlns:v="urn:schemas-microsoft-com:vml" Requires="v">
                <p:oleObj spid="_x0000_s9493" name="Equation" r:id="rId8" imgW="1155600" imgH="393480" progId="Equation.3">
                  <p:embed/>
                </p:oleObj>
              </mc:Choice>
              <mc:Fallback>
                <p:oleObj name="Equation" r:id="rId8" imgW="11556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2521" y="4091413"/>
                        <a:ext cx="1914433" cy="651244"/>
                      </a:xfrm>
                      <a:prstGeom prst="rect">
                        <a:avLst/>
                      </a:prstGeom>
                    </p:spPr>
                  </p:pic>
                </p:oleObj>
              </mc:Fallback>
            </mc:AlternateContent>
          </a:graphicData>
        </a:graphic>
      </p:graphicFrame>
    </p:spTree>
    <p:extLst>
      <p:ext uri="{BB962C8B-B14F-4D97-AF65-F5344CB8AC3E}">
        <p14:creationId xmlns:p14="http://schemas.microsoft.com/office/powerpoint/2010/main" val="1118965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204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11885"/>
            <a:ext cx="8727371" cy="548559"/>
          </a:xfrm>
        </p:spPr>
        <p:txBody>
          <a:bodyPr/>
          <a:lstStyle/>
          <a:p>
            <a:r>
              <a:rPr lang="en-US" b="1" dirty="0" smtClean="0"/>
              <a:t>Adding the effect of polarizability</a:t>
            </a:r>
            <a:endParaRPr lang="en-GB" b="1" dirty="0"/>
          </a:p>
        </p:txBody>
      </p:sp>
      <p:pic>
        <p:nvPicPr>
          <p:cNvPr id="4" name="Picture 3" descr="dipoleinddip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115" y="1534290"/>
            <a:ext cx="17145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145911" y="713025"/>
            <a:ext cx="7822436"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Surrounding molecules will induce a charge redistribution</a:t>
            </a:r>
          </a:p>
          <a:p>
            <a:pPr eaLnBrk="1" hangingPunct="1">
              <a:spcAft>
                <a:spcPts val="6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This can be modelled using fluctuating charges, shell models (</a:t>
            </a:r>
            <a:r>
              <a:rPr lang="en-US" altLang="en-US" sz="1600" dirty="0" err="1">
                <a:latin typeface="Verdana" panose="020B0604030504040204" pitchFamily="34" charset="0"/>
                <a:ea typeface="Verdana" panose="020B0604030504040204" pitchFamily="34" charset="0"/>
                <a:cs typeface="Verdana" panose="020B0604030504040204" pitchFamily="34" charset="0"/>
              </a:rPr>
              <a:t>Drude</a:t>
            </a:r>
            <a:r>
              <a:rPr lang="en-US" altLang="en-US" sz="1600" dirty="0">
                <a:latin typeface="Verdana" panose="020B0604030504040204" pitchFamily="34" charset="0"/>
                <a:ea typeface="Verdana" panose="020B0604030504040204" pitchFamily="34" charset="0"/>
                <a:cs typeface="Verdana" panose="020B0604030504040204" pitchFamily="34" charset="0"/>
              </a:rPr>
              <a:t> particle) or induced point dipoles</a:t>
            </a:r>
          </a:p>
        </p:txBody>
      </p:sp>
      <p:graphicFrame>
        <p:nvGraphicFramePr>
          <p:cNvPr id="6" name="Object 5"/>
          <p:cNvGraphicFramePr>
            <a:graphicFrameLocks noChangeAspect="1"/>
          </p:cNvGraphicFramePr>
          <p:nvPr>
            <p:extLst>
              <p:ext uri="{D42A27DB-BD31-4B8C-83A1-F6EECF244321}">
                <p14:modId xmlns:p14="http://schemas.microsoft.com/office/powerpoint/2010/main" val="942562003"/>
              </p:ext>
            </p:extLst>
          </p:nvPr>
        </p:nvGraphicFramePr>
        <p:xfrm>
          <a:off x="2017586" y="1684101"/>
          <a:ext cx="2952751" cy="1485900"/>
        </p:xfrm>
        <a:graphic>
          <a:graphicData uri="http://schemas.openxmlformats.org/presentationml/2006/ole">
            <mc:AlternateContent xmlns:mc="http://schemas.openxmlformats.org/markup-compatibility/2006">
              <mc:Choice xmlns:v="urn:schemas-microsoft-com:vml" Requires="v">
                <p:oleObj spid="_x0000_s10334" name="Equation" r:id="rId5" imgW="1866600" imgH="939600" progId="Equation.3">
                  <p:embed/>
                </p:oleObj>
              </mc:Choice>
              <mc:Fallback>
                <p:oleObj name="Equation" r:id="rId5" imgW="1866600" imgH="93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7586" y="1684101"/>
                        <a:ext cx="2952751"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6"/>
          <p:cNvSpPr txBox="1">
            <a:spLocks noChangeArrowheads="1"/>
          </p:cNvSpPr>
          <p:nvPr/>
        </p:nvSpPr>
        <p:spPr bwMode="auto">
          <a:xfrm>
            <a:off x="169333" y="3263146"/>
            <a:ext cx="842486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3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Iterative calculation:</a:t>
            </a:r>
          </a:p>
          <a:p>
            <a:pPr eaLnBrk="1" hangingPunct="1">
              <a:spcAft>
                <a:spcPts val="300"/>
              </a:spcAft>
            </a:pPr>
            <a:r>
              <a:rPr lang="en-US" altLang="en-US" sz="1600" dirty="0">
                <a:latin typeface="Verdana" panose="020B0604030504040204" pitchFamily="34" charset="0"/>
                <a:ea typeface="Verdana" panose="020B0604030504040204" pitchFamily="34" charset="0"/>
                <a:cs typeface="Verdana" panose="020B0604030504040204" pitchFamily="34" charset="0"/>
              </a:rPr>
              <a:t>  - Evaluate induced dipoles due to permanent charges</a:t>
            </a:r>
          </a:p>
          <a:p>
            <a:pPr eaLnBrk="1" hangingPunct="1">
              <a:spcAft>
                <a:spcPts val="300"/>
              </a:spcAft>
            </a:pPr>
            <a:r>
              <a:rPr lang="en-US" altLang="en-US" sz="1600" dirty="0">
                <a:latin typeface="Verdana" panose="020B0604030504040204" pitchFamily="34" charset="0"/>
                <a:ea typeface="Verdana" panose="020B0604030504040204" pitchFamily="34" charset="0"/>
                <a:cs typeface="Verdana" panose="020B0604030504040204" pitchFamily="34" charset="0"/>
              </a:rPr>
              <a:t>  - Adjust charges or reevaluate induced dipoles due to q+</a:t>
            </a: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t>
            </a:r>
            <a:r>
              <a:rPr lang="en-US" altLang="en-US" sz="1600" baseline="300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ind</a:t>
            </a:r>
            <a:endParaRPr lang="en-US" altLang="en-US" sz="16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eaLnBrk="1" hangingPunct="1">
              <a:spcAft>
                <a:spcPts val="300"/>
              </a:spcAft>
            </a:pP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 Repeat until convergence</a:t>
            </a:r>
          </a:p>
          <a:p>
            <a:pPr eaLnBrk="1" hangingPunct="1">
              <a:spcAft>
                <a:spcPts val="300"/>
              </a:spcAft>
            </a:pPr>
            <a:r>
              <a:rPr lang="en-US" alt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 Reiterate every time one molecule is moved</a:t>
            </a:r>
          </a:p>
        </p:txBody>
      </p:sp>
    </p:spTree>
    <p:extLst>
      <p:ext uri="{BB962C8B-B14F-4D97-AF65-F5344CB8AC3E}">
        <p14:creationId xmlns:p14="http://schemas.microsoft.com/office/powerpoint/2010/main" val="4187806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33707" y="19254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Content Placeholder 1"/>
          <p:cNvSpPr>
            <a:spLocks noGrp="1"/>
          </p:cNvSpPr>
          <p:nvPr>
            <p:ph sz="quarter" idx="17"/>
          </p:nvPr>
        </p:nvSpPr>
        <p:spPr>
          <a:xfrm>
            <a:off x="109954" y="717869"/>
            <a:ext cx="8879669" cy="4366256"/>
          </a:xfrm>
        </p:spPr>
        <p:txBody>
          <a:bodyPr numCol="2"/>
          <a:lstStyle/>
          <a:p>
            <a:r>
              <a:rPr lang="en-US" sz="2000" dirty="0">
                <a:latin typeface="Verdana" panose="020B0604030504040204" pitchFamily="34" charset="0"/>
                <a:ea typeface="Verdana" panose="020B0604030504040204" pitchFamily="34" charset="0"/>
                <a:cs typeface="Verdana" panose="020B0604030504040204" pitchFamily="34" charset="0"/>
              </a:rPr>
              <a:t>Introduction</a:t>
            </a: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Do we need simulations? Why? </a:t>
            </a:r>
          </a:p>
          <a:p>
            <a:pPr lvl="1">
              <a:spcAft>
                <a:spcPts val="600"/>
              </a:spcAft>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What kind of simulations?</a:t>
            </a:r>
          </a:p>
          <a:p>
            <a:r>
              <a:rPr lang="en-US" sz="2000" dirty="0">
                <a:latin typeface="Verdana" panose="020B0604030504040204" pitchFamily="34" charset="0"/>
                <a:ea typeface="Verdana" panose="020B0604030504040204" pitchFamily="34" charset="0"/>
                <a:cs typeface="Verdana" panose="020B0604030504040204" pitchFamily="34" charset="0"/>
              </a:rPr>
              <a:t>Representing intermolecular forces</a:t>
            </a: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Electronic structure methods </a:t>
            </a: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Density functional theory </a:t>
            </a:r>
            <a:r>
              <a:rPr lang="en-US" b="1"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(DFT)</a:t>
            </a:r>
          </a:p>
          <a:p>
            <a:pPr lvl="1">
              <a:buFont typeface="Wingdings" panose="05000000000000000000" pitchFamily="2" charset="2"/>
              <a:buChar char="ü"/>
            </a:pPr>
            <a:r>
              <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rPr>
              <a:t>Force </a:t>
            </a:r>
            <a:r>
              <a:rPr lang="en-US" b="1"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fields</a:t>
            </a:r>
            <a:endParaRPr lang="en-US" b="1"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endParaRPr>
          </a:p>
          <a:p>
            <a:pPr lvl="1">
              <a:spcAft>
                <a:spcPts val="600"/>
              </a:spcAft>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Coarse grained models</a:t>
            </a:r>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Sampling phase space</a:t>
            </a:r>
          </a:p>
          <a:p>
            <a:pPr lvl="1">
              <a:buFont typeface="Wingdings" panose="05000000000000000000" pitchFamily="2" charset="2"/>
              <a:buChar char="ü"/>
            </a:pPr>
            <a:r>
              <a:rPr lang="en-US" dirty="0">
                <a:solidFill>
                  <a:schemeClr val="accent3"/>
                </a:solidFill>
                <a:latin typeface="Verdana" panose="020B0604030504040204" pitchFamily="34" charset="0"/>
                <a:ea typeface="Verdana" panose="020B0604030504040204" pitchFamily="34" charset="0"/>
                <a:cs typeface="Verdana" panose="020B0604030504040204" pitchFamily="34" charset="0"/>
              </a:rPr>
              <a:t>Lattice Dynamics</a:t>
            </a:r>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endParaRP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Monte Carlo</a:t>
            </a:r>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b="1"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Molecular Dynamics</a:t>
            </a:r>
            <a:endPar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sz="2000" dirty="0">
                <a:latin typeface="Verdana" panose="020B0604030504040204" pitchFamily="34" charset="0"/>
                <a:ea typeface="Verdana" panose="020B0604030504040204" pitchFamily="34" charset="0"/>
                <a:cs typeface="Verdana" panose="020B0604030504040204" pitchFamily="34" charset="0"/>
              </a:rPr>
              <a:t>Software</a:t>
            </a:r>
          </a:p>
          <a:p>
            <a:r>
              <a:rPr lang="en-US" sz="2000" dirty="0">
                <a:latin typeface="Verdana" panose="020B0604030504040204" pitchFamily="34" charset="0"/>
                <a:ea typeface="Verdana" panose="020B0604030504040204" pitchFamily="34" charset="0"/>
                <a:cs typeface="Verdana" panose="020B0604030504040204" pitchFamily="34" charset="0"/>
              </a:rPr>
              <a:t>Analysis</a:t>
            </a: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What can we get from a simulation?</a:t>
            </a:r>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Comparing simulation and experiment</a:t>
            </a: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Difficult problems</a:t>
            </a:r>
          </a:p>
          <a:p>
            <a:pPr lvl="1">
              <a:spcAft>
                <a:spcPts val="600"/>
              </a:spcAft>
              <a:buFont typeface="Wingdings" panose="05000000000000000000" pitchFamily="2" charset="2"/>
              <a:buChar char="ü"/>
            </a:pPr>
            <a:r>
              <a:rPr lang="en-US" dirty="0">
                <a:solidFill>
                  <a:schemeClr val="accent3"/>
                </a:solidFill>
                <a:latin typeface="Verdana" panose="020B0604030504040204" pitchFamily="34" charset="0"/>
                <a:ea typeface="Verdana" panose="020B0604030504040204" pitchFamily="34" charset="0"/>
                <a:cs typeface="Verdana" panose="020B0604030504040204" pitchFamily="34" charset="0"/>
              </a:rPr>
              <a:t>Some useful </a:t>
            </a: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rPr>
              <a:t>tools</a:t>
            </a:r>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endParaRPr>
          </a:p>
          <a:p>
            <a:pPr marL="352385" indent="-342858"/>
            <a:r>
              <a:rPr lang="en-US" sz="20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Examples </a:t>
            </a: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Using simulations to understand neutron scattering</a:t>
            </a:r>
          </a:p>
          <a:p>
            <a:pPr lvl="1">
              <a:buFont typeface="Wingdings" panose="05000000000000000000" pitchFamily="2" charset="2"/>
              <a:buChar char="ü"/>
            </a:pPr>
            <a:r>
              <a:rPr lang="en-US" dirty="0" smtClean="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Using neutron data to improve force fields</a:t>
            </a:r>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endParaRPr>
          </a:p>
          <a:p>
            <a:pPr lvl="1"/>
            <a:endParaRPr 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endParaRPr>
          </a:p>
          <a:p>
            <a:pPr lvl="1"/>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3" name="Text Placeholder 2"/>
          <p:cNvSpPr>
            <a:spLocks noGrp="1"/>
          </p:cNvSpPr>
          <p:nvPr>
            <p:ph type="body" sz="quarter" idx="18"/>
          </p:nvPr>
        </p:nvSpPr>
        <p:spPr>
          <a:xfrm>
            <a:off x="133707" y="77313"/>
            <a:ext cx="8727371" cy="548559"/>
          </a:xfrm>
        </p:spPr>
        <p:txBody>
          <a:bodyPr/>
          <a:lstStyle/>
          <a:p>
            <a:r>
              <a:rPr lang="en-US" b="1" dirty="0" smtClean="0"/>
              <a:t>Plan</a:t>
            </a:r>
            <a:endParaRPr lang="en-GB" b="1" dirty="0"/>
          </a:p>
          <a:p>
            <a:endParaRPr lang="en-GB" dirty="0"/>
          </a:p>
        </p:txBody>
      </p:sp>
    </p:spTree>
    <p:extLst>
      <p:ext uri="{BB962C8B-B14F-4D97-AF65-F5344CB8AC3E}">
        <p14:creationId xmlns:p14="http://schemas.microsoft.com/office/powerpoint/2010/main" val="3336327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p:txBody>
          <a:bodyPr/>
          <a:lstStyle/>
          <a:p>
            <a:r>
              <a:rPr lang="en-US" b="1" dirty="0" smtClean="0"/>
              <a:t>Polarizable FFs</a:t>
            </a:r>
            <a:endParaRPr lang="en-GB" b="1" dirty="0"/>
          </a:p>
        </p:txBody>
      </p:sp>
      <p:sp>
        <p:nvSpPr>
          <p:cNvPr id="4" name="Text Box 4"/>
          <p:cNvSpPr txBox="1">
            <a:spLocks noChangeArrowheads="1"/>
          </p:cNvSpPr>
          <p:nvPr/>
        </p:nvSpPr>
        <p:spPr bwMode="auto">
          <a:xfrm>
            <a:off x="248354" y="1357191"/>
            <a:ext cx="856932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82858" indent="-182858" eaLnBrk="1" hangingPunct="1">
              <a:spcAft>
                <a:spcPts val="12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Very important to increase transferability</a:t>
            </a:r>
          </a:p>
          <a:p>
            <a:pPr marL="182858" indent="-182858" eaLnBrk="1" hangingPunct="1">
              <a:spcAft>
                <a:spcPts val="12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But FF is a global entity </a:t>
            </a: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adding polarizability needs re-optimizing VDW and intramolecular parameters</a:t>
            </a:r>
          </a:p>
          <a:p>
            <a:pPr marL="182858" indent="-182858" eaLnBrk="1" hangingPunct="1">
              <a:spcAft>
                <a:spcPts val="12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As a consequence they are not so matured as non-polarizable and in some cases (e.g. water) results are not better</a:t>
            </a:r>
          </a:p>
          <a:p>
            <a:pPr marL="182858" indent="-182858" eaLnBrk="1" hangingPunct="1">
              <a:spcAft>
                <a:spcPts val="12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But it is agreed that they will be able to provide better agreement with experiment than non-polarizable FF (</a:t>
            </a:r>
            <a:r>
              <a:rPr lang="en-US" altLang="en-US" sz="1600" dirty="0" err="1">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Cieplak</a:t>
            </a: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et al., </a:t>
            </a:r>
            <a:r>
              <a:rPr lang="en-US" altLang="en-US" sz="1600" i="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J. Phys.: </a:t>
            </a:r>
            <a:r>
              <a:rPr lang="en-US" altLang="en-US" sz="1600" i="1" dirty="0" err="1">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Condens</a:t>
            </a:r>
            <a:r>
              <a:rPr lang="en-US" altLang="en-US" sz="1600" i="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Matter</a:t>
            </a: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en-US" altLang="en-US" sz="1600" b="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21</a:t>
            </a: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333102 (2009))</a:t>
            </a:r>
          </a:p>
          <a:p>
            <a:pPr marL="182858" indent="-182858" eaLnBrk="1" hangingPunct="1">
              <a:spcAft>
                <a:spcPts val="12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Polarizable FFs: PIPF, DRF90, AMOEBA, XPOL + some of the classical FFs (CHARMM, AMBER, OPLS, GROMOS)</a:t>
            </a:r>
            <a:endParaRPr lang="en-US" alt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1537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p:txBody>
          <a:bodyPr/>
          <a:lstStyle/>
          <a:p>
            <a:r>
              <a:rPr lang="en-US" b="1" dirty="0" smtClean="0"/>
              <a:t>FF parameterization</a:t>
            </a:r>
            <a:endParaRPr lang="en-GB" b="1" dirty="0"/>
          </a:p>
        </p:txBody>
      </p:sp>
      <p:sp>
        <p:nvSpPr>
          <p:cNvPr id="4" name="Text Placeholder 3"/>
          <p:cNvSpPr>
            <a:spLocks noGrp="1"/>
          </p:cNvSpPr>
          <p:nvPr>
            <p:ph type="body" sz="quarter" idx="20"/>
          </p:nvPr>
        </p:nvSpPr>
        <p:spPr>
          <a:xfrm>
            <a:off x="95011" y="720870"/>
            <a:ext cx="9048997" cy="356251"/>
          </a:xfrm>
        </p:spPr>
        <p:txBody>
          <a:bodyPr/>
          <a:lstStyle/>
          <a:p>
            <a:r>
              <a:rPr lang="en-GB" sz="2400" dirty="0"/>
              <a:t> An elaborate job</a:t>
            </a:r>
          </a:p>
        </p:txBody>
      </p:sp>
      <p:sp>
        <p:nvSpPr>
          <p:cNvPr id="5" name="Rectangle 3"/>
          <p:cNvSpPr txBox="1">
            <a:spLocks/>
          </p:cNvSpPr>
          <p:nvPr/>
        </p:nvSpPr>
        <p:spPr>
          <a:xfrm>
            <a:off x="153495" y="1268417"/>
            <a:ext cx="8701475" cy="41814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buClr>
                <a:schemeClr val="tx1"/>
              </a:buClr>
              <a:buFont typeface="Wingdings 2" panose="05020102010507070707" pitchFamily="18" charset="2"/>
              <a:buChar char=""/>
            </a:pPr>
            <a:r>
              <a:rPr lang="en-US" altLang="en-US" sz="1800" dirty="0">
                <a:latin typeface="Verdana" panose="020B0604030504040204" pitchFamily="34" charset="0"/>
                <a:ea typeface="Verdana" panose="020B0604030504040204" pitchFamily="34" charset="0"/>
                <a:cs typeface="Verdana" panose="020B0604030504040204" pitchFamily="34" charset="0"/>
              </a:rPr>
              <a:t>Goal: Describe in classical terms the quantum mechanical facts by partitioning the total electronic energy into well separated atom-atom contributions</a:t>
            </a:r>
          </a:p>
          <a:p>
            <a:pPr>
              <a:spcBef>
                <a:spcPts val="0"/>
              </a:spcBef>
              <a:spcAft>
                <a:spcPts val="1200"/>
              </a:spcAft>
              <a:buClr>
                <a:schemeClr val="tx1"/>
              </a:buClr>
              <a:buFont typeface="Wingdings 2" panose="05020102010507070707" pitchFamily="18" charset="2"/>
              <a:buChar char=""/>
            </a:pPr>
            <a:r>
              <a:rPr lang="en-US" altLang="en-US" sz="1800" dirty="0">
                <a:latin typeface="Verdana" panose="020B0604030504040204" pitchFamily="34" charset="0"/>
                <a:ea typeface="Verdana" panose="020B0604030504040204" pitchFamily="34" charset="0"/>
                <a:cs typeface="Verdana" panose="020B0604030504040204" pitchFamily="34" charset="0"/>
              </a:rPr>
              <a:t>As it is impossible to fully separate the intricate electronic effects, this means applying significant approximations </a:t>
            </a:r>
            <a:r>
              <a:rPr lang="en-US" altLang="en-US" sz="18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empirical potentials</a:t>
            </a:r>
          </a:p>
          <a:p>
            <a:pPr>
              <a:spcBef>
                <a:spcPts val="0"/>
              </a:spcBef>
              <a:spcAft>
                <a:spcPts val="1200"/>
              </a:spcAft>
              <a:buClr>
                <a:schemeClr val="tx1"/>
              </a:buClr>
              <a:buFont typeface="Wingdings 2" panose="05020102010507070707" pitchFamily="18" charset="2"/>
              <a:buChar char=""/>
            </a:pPr>
            <a:r>
              <a:rPr lang="en-US" altLang="en-US" sz="18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We will obtain different FFs depending on the set of data (experimental or QM calculations) and the procedure employed to optimize the parameters</a:t>
            </a:r>
          </a:p>
          <a:p>
            <a:pPr>
              <a:spcBef>
                <a:spcPts val="0"/>
              </a:spcBef>
              <a:spcAft>
                <a:spcPts val="1200"/>
              </a:spcAft>
              <a:buClr>
                <a:schemeClr val="tx1"/>
              </a:buClr>
              <a:buFont typeface="Wingdings 2" panose="05020102010507070707" pitchFamily="18" charset="2"/>
              <a:buChar char=""/>
            </a:pPr>
            <a:r>
              <a:rPr lang="en-US" altLang="en-US" sz="18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a:t>
            </a:r>
            <a:r>
              <a:rPr lang="en-US" altLang="en-US" sz="1800" b="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FF development is still as much a matter of art as of science</a:t>
            </a:r>
            <a:r>
              <a:rPr lang="en-US" altLang="en-US" sz="18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(T. </a:t>
            </a:r>
            <a:r>
              <a:rPr lang="en-US" altLang="en-US" sz="1800" dirty="0" err="1">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Halgren</a:t>
            </a:r>
            <a:r>
              <a:rPr lang="en-US" altLang="en-US" sz="18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en-US" altLang="en-US" sz="1800" i="1" dirty="0" err="1">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Curr</a:t>
            </a:r>
            <a:r>
              <a:rPr lang="en-US" altLang="en-US" sz="1800" i="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en-US" altLang="en-US" sz="1800" i="1" dirty="0" err="1">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Opin</a:t>
            </a:r>
            <a:r>
              <a:rPr lang="en-US" altLang="en-US" sz="1800" i="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en-US" altLang="en-US" sz="1800" i="1" dirty="0" err="1">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Struct</a:t>
            </a:r>
            <a:r>
              <a:rPr lang="en-US" altLang="en-US" sz="1800" i="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Biol.</a:t>
            </a:r>
            <a:r>
              <a:rPr lang="en-US" altLang="en-US" sz="18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1995)</a:t>
            </a:r>
            <a:endParaRPr lang="en-US" altLang="en-US"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9598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p:txBody>
          <a:bodyPr/>
          <a:lstStyle/>
          <a:p>
            <a:r>
              <a:rPr lang="en-US" b="1" dirty="0" smtClean="0"/>
              <a:t>FF parameterization</a:t>
            </a:r>
            <a:endParaRPr lang="en-GB" b="1" dirty="0"/>
          </a:p>
        </p:txBody>
      </p:sp>
      <p:sp>
        <p:nvSpPr>
          <p:cNvPr id="4" name="Text Placeholder 3"/>
          <p:cNvSpPr>
            <a:spLocks noGrp="1"/>
          </p:cNvSpPr>
          <p:nvPr>
            <p:ph type="body" sz="quarter" idx="20"/>
          </p:nvPr>
        </p:nvSpPr>
        <p:spPr>
          <a:xfrm>
            <a:off x="95011" y="720870"/>
            <a:ext cx="9048997" cy="356251"/>
          </a:xfrm>
        </p:spPr>
        <p:txBody>
          <a:bodyPr/>
          <a:lstStyle/>
          <a:p>
            <a:r>
              <a:rPr lang="en-GB" sz="2400" dirty="0"/>
              <a:t> Components</a:t>
            </a:r>
          </a:p>
        </p:txBody>
      </p:sp>
      <p:sp>
        <p:nvSpPr>
          <p:cNvPr id="6" name="Text Box 5"/>
          <p:cNvSpPr txBox="1">
            <a:spLocks noChangeArrowheads="1"/>
          </p:cNvSpPr>
          <p:nvPr/>
        </p:nvSpPr>
        <p:spPr bwMode="auto">
          <a:xfrm>
            <a:off x="153500" y="1395176"/>
            <a:ext cx="9036051"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FontTx/>
              <a:buChar char="•"/>
            </a:pPr>
            <a:r>
              <a:rPr lang="en-US" altLang="en-US" dirty="0">
                <a:latin typeface="Verdana" panose="020B0604030504040204" pitchFamily="34" charset="0"/>
                <a:ea typeface="Verdana" panose="020B0604030504040204" pitchFamily="34" charset="0"/>
                <a:cs typeface="Verdana" panose="020B0604030504040204" pitchFamily="34" charset="0"/>
              </a:rPr>
              <a:t> Functional forms of the components of the energy expression</a:t>
            </a:r>
          </a:p>
          <a:p>
            <a:pPr eaLnBrk="1" hangingPunct="1">
              <a:spcAft>
                <a:spcPts val="600"/>
              </a:spcAft>
              <a:buFontTx/>
              <a:buChar char="•"/>
            </a:pPr>
            <a:r>
              <a:rPr lang="en-US" altLang="en-US" dirty="0">
                <a:latin typeface="Verdana" panose="020B0604030504040204" pitchFamily="34" charset="0"/>
                <a:ea typeface="Verdana" panose="020B0604030504040204" pitchFamily="34" charset="0"/>
                <a:cs typeface="Verdana" panose="020B0604030504040204" pitchFamily="34" charset="0"/>
              </a:rPr>
              <a:t> A list of atom types</a:t>
            </a:r>
          </a:p>
          <a:p>
            <a:pPr eaLnBrk="1" hangingPunct="1">
              <a:spcAft>
                <a:spcPts val="600"/>
              </a:spcAft>
              <a:buFontTx/>
              <a:buChar char="•"/>
            </a:pPr>
            <a:r>
              <a:rPr lang="en-US" altLang="en-US" dirty="0">
                <a:latin typeface="Verdana" panose="020B0604030504040204" pitchFamily="34" charset="0"/>
                <a:ea typeface="Verdana" panose="020B0604030504040204" pitchFamily="34" charset="0"/>
                <a:cs typeface="Verdana" panose="020B0604030504040204" pitchFamily="34" charset="0"/>
              </a:rPr>
              <a:t> A list of atomic charges</a:t>
            </a:r>
          </a:p>
          <a:p>
            <a:pPr eaLnBrk="1" hangingPunct="1">
              <a:spcAft>
                <a:spcPts val="600"/>
              </a:spcAft>
              <a:buFontTx/>
              <a:buChar char="•"/>
            </a:pPr>
            <a:r>
              <a:rPr lang="en-US" altLang="en-US" dirty="0">
                <a:latin typeface="Verdana" panose="020B0604030504040204" pitchFamily="34" charset="0"/>
                <a:ea typeface="Verdana" panose="020B0604030504040204" pitchFamily="34" charset="0"/>
                <a:cs typeface="Verdana" panose="020B0604030504040204" pitchFamily="34" charset="0"/>
              </a:rPr>
              <a:t> Rules for atom types </a:t>
            </a:r>
          </a:p>
          <a:p>
            <a:pPr eaLnBrk="1" hangingPunct="1">
              <a:spcAft>
                <a:spcPts val="600"/>
              </a:spcAft>
              <a:buFontTx/>
              <a:buChar char="•"/>
            </a:pPr>
            <a:r>
              <a:rPr lang="en-US" altLang="en-US" dirty="0">
                <a:latin typeface="Verdana" panose="020B0604030504040204" pitchFamily="34" charset="0"/>
                <a:ea typeface="Verdana" panose="020B0604030504040204" pitchFamily="34" charset="0"/>
                <a:cs typeface="Verdana" panose="020B0604030504040204" pitchFamily="34" charset="0"/>
              </a:rPr>
              <a:t> A set of parameters for the function terms</a:t>
            </a:r>
          </a:p>
          <a:p>
            <a:pPr eaLnBrk="1" hangingPunct="1">
              <a:spcAft>
                <a:spcPts val="600"/>
              </a:spcAft>
              <a:buFontTx/>
              <a:buChar char="•"/>
            </a:pPr>
            <a:r>
              <a:rPr lang="en-US" altLang="en-US" dirty="0">
                <a:latin typeface="Verdana" panose="020B0604030504040204" pitchFamily="34" charset="0"/>
                <a:ea typeface="Verdana" panose="020B0604030504040204" pitchFamily="34" charset="0"/>
                <a:cs typeface="Verdana" panose="020B0604030504040204" pitchFamily="34" charset="0"/>
              </a:rPr>
              <a:t> (Rules to generate parameters that have not been defined explicitly)</a:t>
            </a:r>
          </a:p>
        </p:txBody>
      </p:sp>
      <p:sp>
        <p:nvSpPr>
          <p:cNvPr id="3" name="TextBox 2"/>
          <p:cNvSpPr txBox="1"/>
          <p:nvPr/>
        </p:nvSpPr>
        <p:spPr>
          <a:xfrm>
            <a:off x="878780" y="3683366"/>
            <a:ext cx="6626431" cy="707886"/>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Generally developed by specialized groups and available in the literature as data tables </a:t>
            </a:r>
            <a:endParaRPr lang="en-GB" sz="2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6762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61277"/>
            <a:ext cx="8727371" cy="548559"/>
          </a:xfrm>
        </p:spPr>
        <p:txBody>
          <a:bodyPr/>
          <a:lstStyle/>
          <a:p>
            <a:r>
              <a:rPr lang="en-US" b="1" dirty="0" smtClean="0"/>
              <a:t>FF example</a:t>
            </a:r>
            <a:endParaRPr lang="en-GB" b="1" dirty="0"/>
          </a:p>
        </p:txBody>
      </p:sp>
      <p:sp>
        <p:nvSpPr>
          <p:cNvPr id="4" name="Text Placeholder 3"/>
          <p:cNvSpPr>
            <a:spLocks noGrp="1"/>
          </p:cNvSpPr>
          <p:nvPr>
            <p:ph type="body" sz="quarter" idx="20"/>
          </p:nvPr>
        </p:nvSpPr>
        <p:spPr>
          <a:xfrm>
            <a:off x="8518" y="555785"/>
            <a:ext cx="9048997" cy="356251"/>
          </a:xfrm>
        </p:spPr>
        <p:txBody>
          <a:bodyPr/>
          <a:lstStyle/>
          <a:p>
            <a:r>
              <a:rPr lang="en-GB" sz="2400" dirty="0"/>
              <a:t> Amber</a:t>
            </a:r>
          </a:p>
        </p:txBody>
      </p:sp>
      <p:pic>
        <p:nvPicPr>
          <p:cNvPr id="6" name="Picture 3" descr="type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6223" y="1104344"/>
            <a:ext cx="3187639" cy="3963577"/>
          </a:xfrm>
          <a:prstGeom prst="rect">
            <a:avLst/>
          </a:prstGeom>
        </p:spPr>
      </p:pic>
      <p:pic>
        <p:nvPicPr>
          <p:cNvPr id="7" name="Picture 3" descr="vdwpa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4151519" y="2853446"/>
            <a:ext cx="4729348" cy="1352181"/>
          </a:xfrm>
          <a:prstGeom prst="rect">
            <a:avLst/>
          </a:prstGeom>
        </p:spPr>
      </p:pic>
      <p:pic>
        <p:nvPicPr>
          <p:cNvPr id="8" name="Picture 3" descr="charge1"/>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4408858" y="765871"/>
            <a:ext cx="4214695" cy="1637123"/>
          </a:xfrm>
          <a:prstGeom prst="rect">
            <a:avLst/>
          </a:prstGeom>
        </p:spPr>
      </p:pic>
    </p:spTree>
    <p:extLst>
      <p:ext uri="{BB962C8B-B14F-4D97-AF65-F5344CB8AC3E}">
        <p14:creationId xmlns:p14="http://schemas.microsoft.com/office/powerpoint/2010/main" val="18288027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2104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61277"/>
            <a:ext cx="8727371" cy="548559"/>
          </a:xfrm>
        </p:spPr>
        <p:txBody>
          <a:bodyPr/>
          <a:lstStyle/>
          <a:p>
            <a:r>
              <a:rPr lang="en-US" b="1" dirty="0" smtClean="0"/>
              <a:t>Choosing a FF</a:t>
            </a:r>
            <a:endParaRPr lang="en-GB" b="1" dirty="0"/>
          </a:p>
        </p:txBody>
      </p:sp>
      <p:sp>
        <p:nvSpPr>
          <p:cNvPr id="4" name="Text Placeholder 3"/>
          <p:cNvSpPr>
            <a:spLocks noGrp="1"/>
          </p:cNvSpPr>
          <p:nvPr>
            <p:ph type="body" sz="quarter" idx="20"/>
          </p:nvPr>
        </p:nvSpPr>
        <p:spPr>
          <a:xfrm>
            <a:off x="8518" y="555785"/>
            <a:ext cx="9048997" cy="356251"/>
          </a:xfrm>
        </p:spPr>
        <p:txBody>
          <a:bodyPr/>
          <a:lstStyle/>
          <a:p>
            <a:r>
              <a:rPr lang="en-GB" sz="2400" dirty="0"/>
              <a:t> Highly subjective, e.g. water case</a:t>
            </a:r>
          </a:p>
        </p:txBody>
      </p:sp>
      <p:sp>
        <p:nvSpPr>
          <p:cNvPr id="10" name="Text Box 3"/>
          <p:cNvSpPr txBox="1">
            <a:spLocks noChangeArrowheads="1"/>
          </p:cNvSpPr>
          <p:nvPr/>
        </p:nvSpPr>
        <p:spPr bwMode="auto">
          <a:xfrm>
            <a:off x="188490" y="3698777"/>
            <a:ext cx="577460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ts val="600"/>
              </a:spcAft>
            </a:pPr>
            <a:r>
              <a:rPr lang="en-US" altLang="en-US" b="1" dirty="0">
                <a:cs typeface="Arial" panose="020B0604020202020204" pitchFamily="34" charset="0"/>
              </a:rPr>
              <a:t>But ...</a:t>
            </a:r>
            <a:r>
              <a:rPr lang="en-US" altLang="en-US" dirty="0">
                <a:cs typeface="Arial" panose="020B0604020202020204" pitchFamily="34" charset="0"/>
              </a:rPr>
              <a:t> </a:t>
            </a:r>
          </a:p>
          <a:p>
            <a:pPr>
              <a:spcAft>
                <a:spcPts val="600"/>
              </a:spcAft>
            </a:pPr>
            <a:r>
              <a:rPr lang="en-US" altLang="en-US" dirty="0">
                <a:cs typeface="Arial" panose="020B0604020202020204" pitchFamily="34" charset="0"/>
              </a:rPr>
              <a:t>      D</a:t>
            </a:r>
            <a:r>
              <a:rPr lang="en-US" altLang="en-US" baseline="-25000" dirty="0">
                <a:cs typeface="Arial" panose="020B0604020202020204" pitchFamily="34" charset="0"/>
              </a:rPr>
              <a:t>SPC/E</a:t>
            </a:r>
            <a:r>
              <a:rPr lang="en-US" altLang="en-US" dirty="0">
                <a:cs typeface="Arial" panose="020B0604020202020204" pitchFamily="34" charset="0"/>
              </a:rPr>
              <a:t> = 2.49, D</a:t>
            </a:r>
            <a:r>
              <a:rPr lang="en-US" altLang="en-US" baseline="-25000" dirty="0">
                <a:cs typeface="Arial" panose="020B0604020202020204" pitchFamily="34" charset="0"/>
              </a:rPr>
              <a:t>TIP4P</a:t>
            </a:r>
            <a:r>
              <a:rPr lang="en-US" altLang="en-US" dirty="0">
                <a:cs typeface="Arial" panose="020B0604020202020204" pitchFamily="34" charset="0"/>
              </a:rPr>
              <a:t> = 3.29, </a:t>
            </a:r>
            <a:r>
              <a:rPr lang="en-US" altLang="en-US" dirty="0" err="1">
                <a:cs typeface="Arial" panose="020B0604020202020204" pitchFamily="34" charset="0"/>
              </a:rPr>
              <a:t>D</a:t>
            </a:r>
            <a:r>
              <a:rPr lang="en-US" altLang="en-US" baseline="-25000" dirty="0" err="1">
                <a:cs typeface="Arial" panose="020B0604020202020204" pitchFamily="34" charset="0"/>
              </a:rPr>
              <a:t>exp</a:t>
            </a:r>
            <a:r>
              <a:rPr lang="en-US" altLang="en-US" dirty="0">
                <a:cs typeface="Arial" panose="020B0604020202020204" pitchFamily="34" charset="0"/>
              </a:rPr>
              <a:t> = 2.4 (10</a:t>
            </a:r>
            <a:r>
              <a:rPr lang="en-US" altLang="en-US" baseline="30000" dirty="0">
                <a:cs typeface="Arial" panose="020B0604020202020204" pitchFamily="34" charset="0"/>
                <a:sym typeface="Symbol" panose="05050102010706020507" pitchFamily="18" charset="2"/>
              </a:rPr>
              <a:t>5</a:t>
            </a:r>
            <a:r>
              <a:rPr lang="en-US" altLang="en-US" dirty="0">
                <a:cs typeface="Arial" panose="020B0604020202020204" pitchFamily="34" charset="0"/>
                <a:sym typeface="Symbol" panose="05050102010706020507" pitchFamily="18" charset="2"/>
              </a:rPr>
              <a:t> cm</a:t>
            </a:r>
            <a:r>
              <a:rPr lang="en-US" altLang="en-US" baseline="30000" dirty="0">
                <a:cs typeface="Arial" panose="020B0604020202020204" pitchFamily="34" charset="0"/>
                <a:sym typeface="Symbol" panose="05050102010706020507" pitchFamily="18" charset="2"/>
              </a:rPr>
              <a:t>2</a:t>
            </a:r>
            <a:r>
              <a:rPr lang="en-US" altLang="en-US" dirty="0">
                <a:cs typeface="Arial" panose="020B0604020202020204" pitchFamily="34" charset="0"/>
                <a:sym typeface="Symbol" panose="05050102010706020507" pitchFamily="18" charset="2"/>
              </a:rPr>
              <a:t>/s)</a:t>
            </a:r>
          </a:p>
          <a:p>
            <a:pPr>
              <a:spcAft>
                <a:spcPts val="600"/>
              </a:spcAft>
            </a:pPr>
            <a:r>
              <a:rPr lang="en-US" altLang="en-US" dirty="0">
                <a:cs typeface="Arial" panose="020B0604020202020204" pitchFamily="34" charset="0"/>
                <a:sym typeface="Symbol" panose="05050102010706020507" pitchFamily="18" charset="2"/>
              </a:rPr>
              <a:t>      </a:t>
            </a:r>
            <a:r>
              <a:rPr lang="en-US" altLang="en-US" baseline="-25000" dirty="0">
                <a:cs typeface="Arial" panose="020B0604020202020204" pitchFamily="34" charset="0"/>
              </a:rPr>
              <a:t>SPC/E</a:t>
            </a:r>
            <a:r>
              <a:rPr lang="en-US" altLang="en-US" dirty="0">
                <a:cs typeface="Arial" panose="020B0604020202020204" pitchFamily="34" charset="0"/>
                <a:sym typeface="Symbol" panose="05050102010706020507" pitchFamily="18" charset="2"/>
              </a:rPr>
              <a:t> = 71, </a:t>
            </a:r>
            <a:r>
              <a:rPr lang="en-US" altLang="en-US" baseline="-25000" dirty="0">
                <a:cs typeface="Arial" panose="020B0604020202020204" pitchFamily="34" charset="0"/>
              </a:rPr>
              <a:t>TIP4P</a:t>
            </a:r>
            <a:r>
              <a:rPr lang="en-US" altLang="en-US" dirty="0">
                <a:cs typeface="Arial" panose="020B0604020202020204" pitchFamily="34" charset="0"/>
                <a:sym typeface="Symbol" panose="05050102010706020507" pitchFamily="18" charset="2"/>
              </a:rPr>
              <a:t> = 53, </a:t>
            </a:r>
            <a:r>
              <a:rPr lang="en-US" altLang="en-US" baseline="-25000" dirty="0" err="1">
                <a:cs typeface="Arial" panose="020B0604020202020204" pitchFamily="34" charset="0"/>
              </a:rPr>
              <a:t>exp</a:t>
            </a:r>
            <a:r>
              <a:rPr lang="en-US" altLang="en-US" dirty="0">
                <a:cs typeface="Arial" panose="020B0604020202020204" pitchFamily="34" charset="0"/>
                <a:sym typeface="Symbol" panose="05050102010706020507" pitchFamily="18" charset="2"/>
              </a:rPr>
              <a:t> = 78</a:t>
            </a: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49" y="1365780"/>
            <a:ext cx="4928263" cy="1751085"/>
          </a:xfrm>
          <a:prstGeom prst="rect">
            <a:avLst/>
          </a:prstGeom>
          <a:noFill/>
          <a:ln w="1905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2" name="Text Box 6"/>
          <p:cNvSpPr txBox="1">
            <a:spLocks noChangeArrowheads="1"/>
          </p:cNvSpPr>
          <p:nvPr/>
        </p:nvSpPr>
        <p:spPr bwMode="auto">
          <a:xfrm>
            <a:off x="656443" y="3177087"/>
            <a:ext cx="1244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dirty="0">
                <a:latin typeface="Times New Roman" panose="02020603050405020304" pitchFamily="18" charset="0"/>
              </a:rPr>
              <a:t>TIP4P</a:t>
            </a:r>
            <a:endParaRPr lang="en-US" altLang="en-US" sz="2400" dirty="0">
              <a:latin typeface="Times New Roman" panose="02020603050405020304" pitchFamily="18" charset="0"/>
            </a:endParaRPr>
          </a:p>
        </p:txBody>
      </p:sp>
      <p:sp>
        <p:nvSpPr>
          <p:cNvPr id="13" name="Text Box 7"/>
          <p:cNvSpPr txBox="1">
            <a:spLocks noChangeArrowheads="1"/>
          </p:cNvSpPr>
          <p:nvPr/>
        </p:nvSpPr>
        <p:spPr bwMode="auto">
          <a:xfrm>
            <a:off x="2290461" y="3167116"/>
            <a:ext cx="882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dirty="0" err="1">
                <a:latin typeface="Times New Roman" panose="02020603050405020304" pitchFamily="18" charset="0"/>
              </a:rPr>
              <a:t>Exp</a:t>
            </a:r>
            <a:endParaRPr lang="en-US" altLang="en-US" sz="2400" dirty="0">
              <a:latin typeface="Times New Roman" panose="02020603050405020304" pitchFamily="18" charset="0"/>
            </a:endParaRPr>
          </a:p>
        </p:txBody>
      </p:sp>
      <p:sp>
        <p:nvSpPr>
          <p:cNvPr id="14" name="Text Box 8"/>
          <p:cNvSpPr txBox="1">
            <a:spLocks noChangeArrowheads="1"/>
          </p:cNvSpPr>
          <p:nvPr/>
        </p:nvSpPr>
        <p:spPr bwMode="auto">
          <a:xfrm>
            <a:off x="3805845" y="3201485"/>
            <a:ext cx="1063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dirty="0">
                <a:latin typeface="Times New Roman" panose="02020603050405020304" pitchFamily="18" charset="0"/>
              </a:rPr>
              <a:t>SPC/E</a:t>
            </a:r>
            <a:endParaRPr lang="en-US" altLang="en-US" sz="2400" dirty="0">
              <a:latin typeface="Times New Roman" panose="02020603050405020304" pitchFamily="18" charset="0"/>
            </a:endParaRPr>
          </a:p>
        </p:txBody>
      </p:sp>
      <p:sp>
        <p:nvSpPr>
          <p:cNvPr id="16" name="Text Box 10"/>
          <p:cNvSpPr txBox="1">
            <a:spLocks noChangeArrowheads="1"/>
          </p:cNvSpPr>
          <p:nvPr/>
        </p:nvSpPr>
        <p:spPr bwMode="auto">
          <a:xfrm>
            <a:off x="-206510" y="1058001"/>
            <a:ext cx="22829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dirty="0" err="1">
                <a:solidFill>
                  <a:srgbClr val="0000FF"/>
                </a:solidFill>
                <a:cs typeface="Arial" panose="020B0604020202020204" pitchFamily="34" charset="0"/>
              </a:rPr>
              <a:t>Sanz</a:t>
            </a:r>
            <a:r>
              <a:rPr lang="en-US" altLang="en-US" sz="1400" dirty="0">
                <a:solidFill>
                  <a:srgbClr val="0000FF"/>
                </a:solidFill>
                <a:cs typeface="Arial" panose="020B0604020202020204" pitchFamily="34" charset="0"/>
              </a:rPr>
              <a:t>, PRL (2004)</a:t>
            </a:r>
          </a:p>
        </p:txBody>
      </p:sp>
      <p:pic>
        <p:nvPicPr>
          <p:cNvPr id="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92" y="143659"/>
            <a:ext cx="3027752" cy="3832784"/>
          </a:xfrm>
          <a:prstGeom prst="rect">
            <a:avLst/>
          </a:prstGeom>
          <a:noFill/>
          <a:ln w="1905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18" name="Text Box 5"/>
          <p:cNvSpPr txBox="1">
            <a:spLocks noChangeArrowheads="1"/>
          </p:cNvSpPr>
          <p:nvPr/>
        </p:nvSpPr>
        <p:spPr bwMode="auto">
          <a:xfrm>
            <a:off x="6802162" y="4036899"/>
            <a:ext cx="2223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dirty="0" err="1">
                <a:solidFill>
                  <a:srgbClr val="0000FF"/>
                </a:solidFill>
                <a:cs typeface="Arial" panose="020B0604020202020204" pitchFamily="34" charset="0"/>
              </a:rPr>
              <a:t>Guillot</a:t>
            </a:r>
            <a:r>
              <a:rPr lang="en-US" altLang="en-US" sz="1400" dirty="0">
                <a:solidFill>
                  <a:srgbClr val="0000FF"/>
                </a:solidFill>
                <a:cs typeface="Arial" panose="020B0604020202020204" pitchFamily="34" charset="0"/>
              </a:rPr>
              <a:t>, J. Mol. Liq. (2002)</a:t>
            </a:r>
          </a:p>
        </p:txBody>
      </p:sp>
    </p:spTree>
    <p:extLst>
      <p:ext uri="{BB962C8B-B14F-4D97-AF65-F5344CB8AC3E}">
        <p14:creationId xmlns:p14="http://schemas.microsoft.com/office/powerpoint/2010/main" val="3520720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204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13777"/>
            <a:ext cx="8727371" cy="548559"/>
          </a:xfrm>
        </p:spPr>
        <p:txBody>
          <a:bodyPr/>
          <a:lstStyle/>
          <a:p>
            <a:r>
              <a:rPr lang="en-US" b="1" dirty="0" smtClean="0"/>
              <a:t>Choosing a FF</a:t>
            </a:r>
            <a:endParaRPr lang="en-GB" b="1" dirty="0"/>
          </a:p>
        </p:txBody>
      </p:sp>
      <p:sp>
        <p:nvSpPr>
          <p:cNvPr id="4" name="Text Placeholder 3"/>
          <p:cNvSpPr>
            <a:spLocks noGrp="1"/>
          </p:cNvSpPr>
          <p:nvPr>
            <p:ph type="body" sz="quarter" idx="20"/>
          </p:nvPr>
        </p:nvSpPr>
        <p:spPr>
          <a:xfrm>
            <a:off x="8518" y="508285"/>
            <a:ext cx="9048997" cy="356251"/>
          </a:xfrm>
        </p:spPr>
        <p:txBody>
          <a:bodyPr/>
          <a:lstStyle/>
          <a:p>
            <a:r>
              <a:rPr lang="en-GB" sz="2400" dirty="0"/>
              <a:t> Highly subjective, e.g. water case</a:t>
            </a:r>
          </a:p>
        </p:txBody>
      </p:sp>
      <p:sp>
        <p:nvSpPr>
          <p:cNvPr id="9" name="TextBox 5"/>
          <p:cNvSpPr txBox="1">
            <a:spLocks noChangeArrowheads="1"/>
          </p:cNvSpPr>
          <p:nvPr/>
        </p:nvSpPr>
        <p:spPr bwMode="auto">
          <a:xfrm>
            <a:off x="112719" y="927848"/>
            <a:ext cx="7993063"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Compute 17 different properties and note each of them</a:t>
            </a:r>
          </a:p>
          <a:p>
            <a:pPr eaLnBrk="1" hangingPunct="1">
              <a:spcAft>
                <a:spcPts val="600"/>
              </a:spcAft>
              <a:buFont typeface="Arial" panose="020B0604020202020204" pitchFamily="34" charset="0"/>
              <a:buChar char="•"/>
            </a:pPr>
            <a:r>
              <a:rPr lang="en-US" altLang="en-US" sz="1600" dirty="0">
                <a:latin typeface="Verdana" panose="020B0604030504040204" pitchFamily="34" charset="0"/>
                <a:ea typeface="Verdana" panose="020B0604030504040204" pitchFamily="34" charset="0"/>
                <a:cs typeface="Verdana" panose="020B0604030504040204" pitchFamily="34" charset="0"/>
              </a:rPr>
              <a:t> TIP4P/2005 is probably close to the best that can be achieved with a rigid non-polarizable model</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1" y="1928119"/>
            <a:ext cx="7693651" cy="325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3638567" y="1774144"/>
            <a:ext cx="55456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Vega &amp; </a:t>
            </a:r>
            <a:r>
              <a:rPr lang="en-US" altLang="en-US" sz="1400" dirty="0" err="1"/>
              <a:t>Abascal</a:t>
            </a:r>
            <a:r>
              <a:rPr lang="en-US" altLang="en-US" sz="1400" dirty="0"/>
              <a:t>, </a:t>
            </a:r>
            <a:r>
              <a:rPr lang="en-US" altLang="en-US" sz="1400" i="1" dirty="0"/>
              <a:t>Phys. Chem. Chem. Phys. </a:t>
            </a:r>
            <a:r>
              <a:rPr lang="en-US" altLang="en-US" sz="1400" b="1" dirty="0"/>
              <a:t>13</a:t>
            </a:r>
            <a:r>
              <a:rPr lang="en-US" altLang="en-US" sz="1400" dirty="0"/>
              <a:t>, 19663-19688(2011)</a:t>
            </a:r>
          </a:p>
        </p:txBody>
      </p:sp>
    </p:spTree>
    <p:extLst>
      <p:ext uri="{BB962C8B-B14F-4D97-AF65-F5344CB8AC3E}">
        <p14:creationId xmlns:p14="http://schemas.microsoft.com/office/powerpoint/2010/main" val="921173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204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13777"/>
            <a:ext cx="8727371" cy="548559"/>
          </a:xfrm>
        </p:spPr>
        <p:txBody>
          <a:bodyPr/>
          <a:lstStyle/>
          <a:p>
            <a:r>
              <a:rPr lang="en-US" b="1" dirty="0" smtClean="0"/>
              <a:t>Choosing a FF</a:t>
            </a:r>
            <a:endParaRPr lang="en-GB" b="1" dirty="0"/>
          </a:p>
        </p:txBody>
      </p:sp>
      <p:sp>
        <p:nvSpPr>
          <p:cNvPr id="4" name="Text Placeholder 3"/>
          <p:cNvSpPr>
            <a:spLocks noGrp="1"/>
          </p:cNvSpPr>
          <p:nvPr>
            <p:ph type="body" sz="quarter" idx="20"/>
          </p:nvPr>
        </p:nvSpPr>
        <p:spPr>
          <a:xfrm>
            <a:off x="8518" y="508285"/>
            <a:ext cx="9048997" cy="356251"/>
          </a:xfrm>
        </p:spPr>
        <p:txBody>
          <a:bodyPr/>
          <a:lstStyle/>
          <a:p>
            <a:r>
              <a:rPr lang="en-GB" sz="2400" dirty="0"/>
              <a:t> Highly subjective</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935" y="562348"/>
            <a:ext cx="4405576" cy="448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4131406" y="254291"/>
            <a:ext cx="4878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Paton &amp; Goodman, </a:t>
            </a:r>
            <a:r>
              <a:rPr lang="en-US" altLang="en-US" sz="1400" i="1" dirty="0"/>
              <a:t>J. Chem. Inf. Model </a:t>
            </a:r>
            <a:r>
              <a:rPr lang="en-US" altLang="en-US" sz="1400" b="1" dirty="0"/>
              <a:t>49</a:t>
            </a:r>
            <a:r>
              <a:rPr lang="en-US" altLang="en-US" sz="1400" dirty="0"/>
              <a:t>, 944-955 (2009)</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1" y="1118537"/>
            <a:ext cx="4684204" cy="346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p:cNvSpPr txBox="1">
            <a:spLocks noChangeArrowheads="1"/>
          </p:cNvSpPr>
          <p:nvPr/>
        </p:nvSpPr>
        <p:spPr bwMode="auto">
          <a:xfrm>
            <a:off x="153496" y="4678788"/>
            <a:ext cx="464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err="1"/>
              <a:t>Aliev</a:t>
            </a:r>
            <a:r>
              <a:rPr lang="en-US" altLang="en-US" sz="1400" dirty="0"/>
              <a:t> &amp; Courtier-</a:t>
            </a:r>
            <a:r>
              <a:rPr lang="en-US" altLang="en-US" sz="1400" dirty="0" err="1"/>
              <a:t>Murias</a:t>
            </a:r>
            <a:r>
              <a:rPr lang="en-US" altLang="en-US" sz="1400" dirty="0"/>
              <a:t>, </a:t>
            </a:r>
            <a:r>
              <a:rPr lang="en-US" altLang="en-US" sz="1400" i="1" dirty="0"/>
              <a:t>JPCB </a:t>
            </a:r>
            <a:r>
              <a:rPr lang="en-US" altLang="en-US" sz="1400" b="1" dirty="0"/>
              <a:t>114</a:t>
            </a:r>
            <a:r>
              <a:rPr lang="en-US" altLang="en-US" sz="1400" dirty="0"/>
              <a:t>, 12358-12375 (2010)</a:t>
            </a:r>
          </a:p>
        </p:txBody>
      </p:sp>
    </p:spTree>
    <p:extLst>
      <p:ext uri="{BB962C8B-B14F-4D97-AF65-F5344CB8AC3E}">
        <p14:creationId xmlns:p14="http://schemas.microsoft.com/office/powerpoint/2010/main" val="400013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204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13777"/>
            <a:ext cx="8727371" cy="548559"/>
          </a:xfrm>
        </p:spPr>
        <p:txBody>
          <a:bodyPr/>
          <a:lstStyle/>
          <a:p>
            <a:r>
              <a:rPr lang="en-US" b="1" dirty="0" smtClean="0"/>
              <a:t>Choosing a FF</a:t>
            </a:r>
            <a:endParaRPr lang="en-GB" b="1" dirty="0"/>
          </a:p>
        </p:txBody>
      </p:sp>
      <p:sp>
        <p:nvSpPr>
          <p:cNvPr id="4" name="Text Placeholder 3"/>
          <p:cNvSpPr>
            <a:spLocks noGrp="1"/>
          </p:cNvSpPr>
          <p:nvPr>
            <p:ph type="body" sz="quarter" idx="20"/>
          </p:nvPr>
        </p:nvSpPr>
        <p:spPr>
          <a:xfrm>
            <a:off x="8518" y="508285"/>
            <a:ext cx="9048997" cy="356251"/>
          </a:xfrm>
        </p:spPr>
        <p:txBody>
          <a:bodyPr/>
          <a:lstStyle/>
          <a:p>
            <a:r>
              <a:rPr lang="en-GB" sz="2400" dirty="0"/>
              <a:t> Highly subjective</a:t>
            </a:r>
          </a:p>
        </p:txBody>
      </p:sp>
      <p:sp>
        <p:nvSpPr>
          <p:cNvPr id="9" name="Text Box 3"/>
          <p:cNvSpPr txBox="1">
            <a:spLocks noChangeArrowheads="1"/>
          </p:cNvSpPr>
          <p:nvPr/>
        </p:nvSpPr>
        <p:spPr bwMode="auto">
          <a:xfrm>
            <a:off x="153508" y="1246860"/>
            <a:ext cx="8888183"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i="1" dirty="0">
                <a:latin typeface="Verdana" panose="020B0604030504040204" pitchFamily="34" charset="0"/>
                <a:ea typeface="Verdana" panose="020B0604030504040204" pitchFamily="34" charset="0"/>
                <a:cs typeface="Verdana" panose="020B0604030504040204" pitchFamily="34" charset="0"/>
              </a:rPr>
              <a:t>“All leading force fields now provide reasonable results for a wide range of properties of isolated molecules, pure liquids, and aqueous solutions”, </a:t>
            </a:r>
            <a:r>
              <a:rPr lang="en-US" altLang="en-US" sz="2000" dirty="0">
                <a:latin typeface="Verdana" panose="020B0604030504040204" pitchFamily="34" charset="0"/>
                <a:ea typeface="Verdana" panose="020B0604030504040204" pitchFamily="34" charset="0"/>
                <a:cs typeface="Verdana" panose="020B0604030504040204" pitchFamily="34" charset="0"/>
              </a:rPr>
              <a:t>Jorgensen &amp; Tirado-Rives, </a:t>
            </a:r>
            <a:r>
              <a:rPr lang="en-US" altLang="en-US" sz="2000" i="1" dirty="0">
                <a:latin typeface="Verdana" panose="020B0604030504040204" pitchFamily="34" charset="0"/>
                <a:ea typeface="Verdana" panose="020B0604030504040204" pitchFamily="34" charset="0"/>
                <a:cs typeface="Verdana" panose="020B0604030504040204" pitchFamily="34" charset="0"/>
              </a:rPr>
              <a:t>PNAS</a:t>
            </a:r>
            <a:r>
              <a:rPr lang="en-US" altLang="en-US" sz="2000" dirty="0">
                <a:latin typeface="Verdana" panose="020B0604030504040204" pitchFamily="34" charset="0"/>
                <a:ea typeface="Verdana" panose="020B0604030504040204" pitchFamily="34" charset="0"/>
                <a:cs typeface="Verdana" panose="020B0604030504040204" pitchFamily="34" charset="0"/>
              </a:rPr>
              <a:t> </a:t>
            </a:r>
            <a:r>
              <a:rPr lang="en-US" altLang="en-US" sz="2000" b="1" dirty="0">
                <a:latin typeface="Verdana" panose="020B0604030504040204" pitchFamily="34" charset="0"/>
                <a:ea typeface="Verdana" panose="020B0604030504040204" pitchFamily="34" charset="0"/>
                <a:cs typeface="Verdana" panose="020B0604030504040204" pitchFamily="34" charset="0"/>
              </a:rPr>
              <a:t>102</a:t>
            </a:r>
            <a:r>
              <a:rPr lang="en-US" altLang="en-US" sz="2000" dirty="0">
                <a:latin typeface="Verdana" panose="020B0604030504040204" pitchFamily="34" charset="0"/>
                <a:ea typeface="Verdana" panose="020B0604030504040204" pitchFamily="34" charset="0"/>
                <a:cs typeface="Verdana" panose="020B0604030504040204" pitchFamily="34" charset="0"/>
              </a:rPr>
              <a:t>, 6665 (2005).</a:t>
            </a: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algn="ct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algn="ctr"/>
            <a:r>
              <a:rPr lang="en-US" altLang="en-US" sz="2000" b="1" dirty="0">
                <a:latin typeface="Verdana" panose="020B0604030504040204" pitchFamily="34" charset="0"/>
                <a:ea typeface="Verdana" panose="020B0604030504040204" pitchFamily="34" charset="0"/>
                <a:cs typeface="Verdana" panose="020B0604030504040204" pitchFamily="34" charset="0"/>
              </a:rPr>
              <a:t>But the best force field does not exist!</a:t>
            </a:r>
          </a:p>
          <a:p>
            <a:pPr algn="ct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r>
              <a:rPr lang="en-US" altLang="en-US" sz="2000" dirty="0">
                <a:latin typeface="Verdana" panose="020B0604030504040204" pitchFamily="34" charset="0"/>
                <a:ea typeface="Verdana" panose="020B0604030504040204" pitchFamily="34" charset="0"/>
                <a:cs typeface="Verdana" panose="020B0604030504040204" pitchFamily="34" charset="0"/>
              </a:rPr>
              <a:t>Choice will depend on the type of molecular system and the type of properties we are interested in!</a:t>
            </a:r>
          </a:p>
        </p:txBody>
      </p:sp>
    </p:spTree>
    <p:extLst>
      <p:ext uri="{BB962C8B-B14F-4D97-AF65-F5344CB8AC3E}">
        <p14:creationId xmlns:p14="http://schemas.microsoft.com/office/powerpoint/2010/main" val="818602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69103"/>
            <a:ext cx="8727371" cy="548559"/>
          </a:xfrm>
        </p:spPr>
        <p:txBody>
          <a:bodyPr/>
          <a:lstStyle/>
          <a:p>
            <a:r>
              <a:rPr lang="en-US" b="1" dirty="0" smtClean="0"/>
              <a:t>Force fields</a:t>
            </a:r>
            <a:endParaRPr lang="en-GB" b="1" dirty="0"/>
          </a:p>
        </p:txBody>
      </p:sp>
      <p:sp>
        <p:nvSpPr>
          <p:cNvPr id="7" name="Text Box 3"/>
          <p:cNvSpPr txBox="1">
            <a:spLocks noChangeArrowheads="1"/>
          </p:cNvSpPr>
          <p:nvPr/>
        </p:nvSpPr>
        <p:spPr bwMode="auto">
          <a:xfrm>
            <a:off x="0" y="1050078"/>
            <a:ext cx="8640288" cy="36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858" indent="-342858">
              <a:spcAft>
                <a:spcPts val="60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cs typeface="Verdana" panose="020B0604030504040204" pitchFamily="34" charset="0"/>
              </a:rPr>
              <a:t>The FF must be </a:t>
            </a:r>
            <a:r>
              <a:rPr lang="en-US" altLang="en-US" b="1" dirty="0">
                <a:latin typeface="Verdana" panose="020B0604030504040204" pitchFamily="34" charset="0"/>
                <a:ea typeface="Verdana" panose="020B0604030504040204" pitchFamily="34" charset="0"/>
                <a:cs typeface="Verdana" panose="020B0604030504040204" pitchFamily="34" charset="0"/>
              </a:rPr>
              <a:t>simple</a:t>
            </a:r>
            <a:r>
              <a:rPr lang="en-US" altLang="en-US" dirty="0">
                <a:latin typeface="Verdana" panose="020B0604030504040204" pitchFamily="34" charset="0"/>
                <a:ea typeface="Verdana" panose="020B0604030504040204" pitchFamily="34" charset="0"/>
                <a:cs typeface="Verdana" panose="020B0604030504040204" pitchFamily="34" charset="0"/>
              </a:rPr>
              <a:t> enough to be evaluated quickly, but sufficiently detailed to </a:t>
            </a:r>
            <a:r>
              <a:rPr lang="en-US" altLang="en-US" b="1" dirty="0">
                <a:latin typeface="Verdana" panose="020B0604030504040204" pitchFamily="34" charset="0"/>
                <a:ea typeface="Verdana" panose="020B0604030504040204" pitchFamily="34" charset="0"/>
                <a:cs typeface="Verdana" panose="020B0604030504040204" pitchFamily="34" charset="0"/>
              </a:rPr>
              <a:t>reproduce the main features</a:t>
            </a:r>
            <a:r>
              <a:rPr lang="en-US" altLang="en-US" dirty="0">
                <a:latin typeface="Verdana" panose="020B0604030504040204" pitchFamily="34" charset="0"/>
                <a:ea typeface="Verdana" panose="020B0604030504040204" pitchFamily="34" charset="0"/>
                <a:cs typeface="Verdana" panose="020B0604030504040204" pitchFamily="34" charset="0"/>
              </a:rPr>
              <a:t> of the system</a:t>
            </a:r>
          </a:p>
          <a:p>
            <a:pPr marL="342858" indent="-342858">
              <a:spcAft>
                <a:spcPts val="60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cs typeface="Verdana" panose="020B0604030504040204" pitchFamily="34" charset="0"/>
              </a:rPr>
              <a:t>They are constructed by </a:t>
            </a:r>
            <a:r>
              <a:rPr lang="en-US" altLang="en-US" dirty="0" err="1">
                <a:latin typeface="Verdana" panose="020B0604030504040204" pitchFamily="34" charset="0"/>
                <a:ea typeface="Verdana" panose="020B0604030504040204" pitchFamily="34" charset="0"/>
                <a:cs typeface="Verdana" panose="020B0604030504040204" pitchFamily="34" charset="0"/>
              </a:rPr>
              <a:t>parameterising</a:t>
            </a:r>
            <a:r>
              <a:rPr lang="en-US" altLang="en-US" dirty="0">
                <a:latin typeface="Verdana" panose="020B0604030504040204" pitchFamily="34" charset="0"/>
                <a:ea typeface="Verdana" panose="020B0604030504040204" pitchFamily="34" charset="0"/>
                <a:cs typeface="Verdana" panose="020B0604030504040204" pitchFamily="34" charset="0"/>
              </a:rPr>
              <a:t> a potential function using either </a:t>
            </a:r>
            <a:r>
              <a:rPr lang="en-US" altLang="en-US" b="1" dirty="0">
                <a:latin typeface="Verdana" panose="020B0604030504040204" pitchFamily="34" charset="0"/>
                <a:ea typeface="Verdana" panose="020B0604030504040204" pitchFamily="34" charset="0"/>
                <a:cs typeface="Verdana" panose="020B0604030504040204" pitchFamily="34" charset="0"/>
              </a:rPr>
              <a:t>experimental</a:t>
            </a:r>
            <a:r>
              <a:rPr lang="en-US" altLang="en-US" dirty="0">
                <a:latin typeface="Verdana" panose="020B0604030504040204" pitchFamily="34" charset="0"/>
                <a:ea typeface="Verdana" panose="020B0604030504040204" pitchFamily="34" charset="0"/>
                <a:cs typeface="Verdana" panose="020B0604030504040204" pitchFamily="34" charset="0"/>
              </a:rPr>
              <a:t> data (n, X-R and e</a:t>
            </a:r>
            <a:r>
              <a:rPr lang="en-US" altLang="en-US" baseline="30000" dirty="0">
                <a:latin typeface="Verdana" panose="020B0604030504040204" pitchFamily="34" charset="0"/>
                <a:ea typeface="Verdana" panose="020B0604030504040204" pitchFamily="34" charset="0"/>
                <a:cs typeface="Verdana" panose="020B0604030504040204" pitchFamily="34" charset="0"/>
              </a:rPr>
              <a:t>-</a:t>
            </a:r>
            <a:r>
              <a:rPr lang="en-US" altLang="en-US" dirty="0">
                <a:latin typeface="Verdana" panose="020B0604030504040204" pitchFamily="34" charset="0"/>
                <a:ea typeface="Verdana" panose="020B0604030504040204" pitchFamily="34" charset="0"/>
                <a:cs typeface="Verdana" panose="020B0604030504040204" pitchFamily="34" charset="0"/>
              </a:rPr>
              <a:t> diffraction, NMR, IR, Raman and neutron spectroscopy) </a:t>
            </a:r>
            <a:r>
              <a:rPr lang="en-US" altLang="en-US" b="1" dirty="0">
                <a:latin typeface="Verdana" panose="020B0604030504040204" pitchFamily="34" charset="0"/>
                <a:ea typeface="Verdana" panose="020B0604030504040204" pitchFamily="34" charset="0"/>
                <a:cs typeface="Verdana" panose="020B0604030504040204" pitchFamily="34" charset="0"/>
              </a:rPr>
              <a:t>or ab-initio and semi-empirical</a:t>
            </a:r>
            <a:r>
              <a:rPr lang="en-US" altLang="en-US" dirty="0">
                <a:latin typeface="Verdana" panose="020B0604030504040204" pitchFamily="34" charset="0"/>
                <a:ea typeface="Verdana" panose="020B0604030504040204" pitchFamily="34" charset="0"/>
                <a:cs typeface="Verdana" panose="020B0604030504040204" pitchFamily="34" charset="0"/>
              </a:rPr>
              <a:t> quantum mechanical calculations</a:t>
            </a:r>
          </a:p>
          <a:p>
            <a:pPr marL="342858" indent="-342858">
              <a:spcAft>
                <a:spcPts val="60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cs typeface="Verdana" panose="020B0604030504040204" pitchFamily="34" charset="0"/>
              </a:rPr>
              <a:t>The goal is to replace the true potential with a simplified model </a:t>
            </a:r>
            <a:r>
              <a:rPr lang="en-US" altLang="en-US" b="1" dirty="0">
                <a:latin typeface="Verdana" panose="020B0604030504040204" pitchFamily="34" charset="0"/>
                <a:ea typeface="Verdana" panose="020B0604030504040204" pitchFamily="34" charset="0"/>
                <a:cs typeface="Verdana" panose="020B0604030504040204" pitchFamily="34" charset="0"/>
              </a:rPr>
              <a:t>valid in the region being simulated</a:t>
            </a:r>
            <a:endParaRPr lang="en-US" altLang="en-US" dirty="0">
              <a:latin typeface="Verdana" panose="020B0604030504040204" pitchFamily="34" charset="0"/>
              <a:ea typeface="Verdana" panose="020B0604030504040204" pitchFamily="34" charset="0"/>
              <a:cs typeface="Verdana" panose="020B0604030504040204" pitchFamily="34" charset="0"/>
            </a:endParaRPr>
          </a:p>
          <a:p>
            <a:pPr marL="342858" indent="-342858">
              <a:spcAft>
                <a:spcPts val="600"/>
              </a:spcAft>
              <a:buFont typeface="Arial" panose="020B0604020202020204" pitchFamily="34" charset="0"/>
              <a:buChar char="•"/>
            </a:pPr>
            <a:r>
              <a:rPr lang="en-US" altLang="en-US" dirty="0">
                <a:latin typeface="Verdana" panose="020B0604030504040204" pitchFamily="34" charset="0"/>
                <a:ea typeface="Verdana" panose="020B0604030504040204" pitchFamily="34" charset="0"/>
                <a:cs typeface="Verdana" panose="020B0604030504040204" pitchFamily="34" charset="0"/>
              </a:rPr>
              <a:t>A force-field is a single entity, where the parameters are optimized in a global way. Therefore they are not strictly independent and some </a:t>
            </a:r>
            <a:r>
              <a:rPr lang="en-US" altLang="en-US" b="1" dirty="0">
                <a:latin typeface="Verdana" panose="020B0604030504040204" pitchFamily="34" charset="0"/>
                <a:ea typeface="Verdana" panose="020B0604030504040204" pitchFamily="34" charset="0"/>
                <a:cs typeface="Verdana" panose="020B0604030504040204" pitchFamily="34" charset="0"/>
              </a:rPr>
              <a:t>caution is needed before modifying one parameter or mixing parameters</a:t>
            </a:r>
            <a:r>
              <a:rPr lang="en-US" altLang="en-US" dirty="0">
                <a:latin typeface="Verdana" panose="020B0604030504040204" pitchFamily="34" charset="0"/>
                <a:ea typeface="Verdana" panose="020B0604030504040204" pitchFamily="34" charset="0"/>
                <a:cs typeface="Verdana" panose="020B0604030504040204" pitchFamily="34" charset="0"/>
              </a:rPr>
              <a:t> from different force-fields</a:t>
            </a:r>
          </a:p>
        </p:txBody>
      </p:sp>
      <p:sp>
        <p:nvSpPr>
          <p:cNvPr id="5" name="Text Placeholder 3"/>
          <p:cNvSpPr>
            <a:spLocks noGrp="1"/>
          </p:cNvSpPr>
          <p:nvPr>
            <p:ph type="body" sz="quarter" idx="20"/>
          </p:nvPr>
        </p:nvSpPr>
        <p:spPr>
          <a:xfrm>
            <a:off x="153499" y="541434"/>
            <a:ext cx="9048997" cy="356251"/>
          </a:xfrm>
        </p:spPr>
        <p:txBody>
          <a:bodyPr/>
          <a:lstStyle/>
          <a:p>
            <a:r>
              <a:rPr lang="en-GB" sz="2400" dirty="0"/>
              <a:t> Summary</a:t>
            </a:r>
          </a:p>
        </p:txBody>
      </p:sp>
    </p:spTree>
    <p:extLst>
      <p:ext uri="{BB962C8B-B14F-4D97-AF65-F5344CB8AC3E}">
        <p14:creationId xmlns:p14="http://schemas.microsoft.com/office/powerpoint/2010/main" val="2065177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73293"/>
            <a:ext cx="8727371" cy="548559"/>
          </a:xfrm>
        </p:spPr>
        <p:txBody>
          <a:bodyPr/>
          <a:lstStyle/>
          <a:p>
            <a:r>
              <a:rPr lang="en-US" b="1" dirty="0" smtClean="0"/>
              <a:t>FF vs DFT</a:t>
            </a:r>
            <a:endParaRPr lang="en-GB" b="1" dirty="0"/>
          </a:p>
        </p:txBody>
      </p:sp>
      <p:sp>
        <p:nvSpPr>
          <p:cNvPr id="4" name="Text Placeholder 3"/>
          <p:cNvSpPr>
            <a:spLocks noGrp="1"/>
          </p:cNvSpPr>
          <p:nvPr>
            <p:ph type="body" sz="quarter" idx="20"/>
          </p:nvPr>
        </p:nvSpPr>
        <p:spPr>
          <a:xfrm>
            <a:off x="8518" y="542733"/>
            <a:ext cx="9048997" cy="356251"/>
          </a:xfrm>
        </p:spPr>
        <p:txBody>
          <a:bodyPr/>
          <a:lstStyle/>
          <a:p>
            <a:r>
              <a:rPr lang="en-GB" sz="2400" dirty="0"/>
              <a:t> Disadvantages</a:t>
            </a:r>
          </a:p>
        </p:txBody>
      </p:sp>
      <p:sp>
        <p:nvSpPr>
          <p:cNvPr id="6" name="Text Box 5"/>
          <p:cNvSpPr txBox="1">
            <a:spLocks noChangeArrowheads="1"/>
          </p:cNvSpPr>
          <p:nvPr/>
        </p:nvSpPr>
        <p:spPr bwMode="auto">
          <a:xfrm>
            <a:off x="153500" y="1091301"/>
            <a:ext cx="8904019"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600"/>
              </a:spcAft>
              <a:buFontTx/>
              <a:buChar char="•"/>
            </a:pPr>
            <a:r>
              <a:rPr lang="en-US" altLang="en-US" b="1" dirty="0">
                <a:latin typeface="Verdana" panose="020B0604030504040204" pitchFamily="34" charset="0"/>
                <a:ea typeface="Verdana" panose="020B0604030504040204" pitchFamily="34" charset="0"/>
                <a:cs typeface="Verdana" panose="020B0604030504040204" pitchFamily="34" charset="0"/>
              </a:rPr>
              <a:t> </a:t>
            </a:r>
            <a:r>
              <a:rPr lang="de-DE" altLang="en-US" b="1" dirty="0">
                <a:latin typeface="Verdana" panose="020B0604030504040204" pitchFamily="34" charset="0"/>
                <a:ea typeface="Verdana" panose="020B0604030504040204" pitchFamily="34" charset="0"/>
                <a:cs typeface="Verdana" panose="020B0604030504040204" pitchFamily="34" charset="0"/>
              </a:rPr>
              <a:t>Intrinsic limitations:</a:t>
            </a:r>
          </a:p>
          <a:p>
            <a:pPr marL="548640" lvl="1" indent="-182880" eaLnBrk="1" hangingPunct="1">
              <a:spcAft>
                <a:spcPts val="600"/>
              </a:spcAft>
              <a:buFont typeface="Arial" panose="020B0604020202020204" pitchFamily="34" charset="0"/>
              <a:buChar char="•"/>
            </a:pPr>
            <a:r>
              <a:rPr lang="de-DE" altLang="en-US" sz="1600" dirty="0" smtClean="0">
                <a:latin typeface="Verdana" panose="020B0604030504040204" pitchFamily="34" charset="0"/>
                <a:ea typeface="Verdana" panose="020B0604030504040204" pitchFamily="34" charset="0"/>
                <a:cs typeface="Verdana" panose="020B0604030504040204" pitchFamily="34" charset="0"/>
              </a:rPr>
              <a:t>No </a:t>
            </a:r>
            <a:r>
              <a:rPr lang="de-DE" altLang="en-US" sz="1600" dirty="0">
                <a:latin typeface="Verdana" panose="020B0604030504040204" pitchFamily="34" charset="0"/>
                <a:ea typeface="Verdana" panose="020B0604030504040204" pitchFamily="34" charset="0"/>
                <a:cs typeface="Verdana" panose="020B0604030504040204" pitchFamily="34" charset="0"/>
              </a:rPr>
              <a:t>electronic structure information is available</a:t>
            </a:r>
          </a:p>
          <a:p>
            <a:pPr marL="548640" lvl="1" indent="-182880" eaLnBrk="1" hangingPunct="1">
              <a:spcAft>
                <a:spcPts val="1200"/>
              </a:spcAft>
              <a:buFont typeface="Arial" panose="020B0604020202020204" pitchFamily="34" charset="0"/>
              <a:buChar char="•"/>
            </a:pPr>
            <a:r>
              <a:rPr lang="de-DE" altLang="en-US" sz="1600" dirty="0" smtClean="0">
                <a:latin typeface="Verdana" panose="020B0604030504040204" pitchFamily="34" charset="0"/>
                <a:ea typeface="Verdana" panose="020B0604030504040204" pitchFamily="34" charset="0"/>
                <a:cs typeface="Verdana" panose="020B0604030504040204" pitchFamily="34" charset="0"/>
              </a:rPr>
              <a:t>Unable </a:t>
            </a:r>
            <a:r>
              <a:rPr lang="de-DE" altLang="en-US" sz="1600" dirty="0">
                <a:latin typeface="Verdana" panose="020B0604030504040204" pitchFamily="34" charset="0"/>
                <a:ea typeface="Verdana" panose="020B0604030504040204" pitchFamily="34" charset="0"/>
                <a:cs typeface="Verdana" panose="020B0604030504040204" pitchFamily="34" charset="0"/>
              </a:rPr>
              <a:t>to handle reactions (</a:t>
            </a:r>
            <a:r>
              <a:rPr lang="de-DE" altLang="en-US" sz="1600" dirty="0" smtClean="0">
                <a:latin typeface="Verdana" panose="020B0604030504040204" pitchFamily="34" charset="0"/>
                <a:ea typeface="Verdana" panose="020B0604030504040204" pitchFamily="34" charset="0"/>
                <a:cs typeface="Verdana" panose="020B0604030504040204" pitchFamily="34" charset="0"/>
              </a:rPr>
              <a:t>bond breaking/forming</a:t>
            </a:r>
            <a:r>
              <a:rPr lang="de-DE" altLang="en-US" sz="1600" dirty="0">
                <a:latin typeface="Verdana" panose="020B0604030504040204" pitchFamily="34" charset="0"/>
                <a:ea typeface="Verdana" panose="020B0604030504040204" pitchFamily="34" charset="0"/>
                <a:cs typeface="Verdana" panose="020B0604030504040204" pitchFamily="34" charset="0"/>
              </a:rPr>
              <a:t>, charge transfer, ...) </a:t>
            </a:r>
            <a:endParaRPr lang="de-DE" altLang="en-US" sz="1600" b="1" dirty="0">
              <a:latin typeface="Verdana" panose="020B0604030504040204" pitchFamily="34" charset="0"/>
              <a:ea typeface="Verdana" panose="020B0604030504040204" pitchFamily="34" charset="0"/>
              <a:cs typeface="Verdana" panose="020B0604030504040204" pitchFamily="34" charset="0"/>
            </a:endParaRPr>
          </a:p>
          <a:p>
            <a:pPr eaLnBrk="1" hangingPunct="1">
              <a:spcAft>
                <a:spcPts val="600"/>
              </a:spcAft>
              <a:buFontTx/>
              <a:buChar char="•"/>
            </a:pPr>
            <a:r>
              <a:rPr lang="en-US" altLang="en-US" b="1" dirty="0">
                <a:latin typeface="Verdana" panose="020B0604030504040204" pitchFamily="34" charset="0"/>
                <a:ea typeface="Verdana" panose="020B0604030504040204" pitchFamily="34" charset="0"/>
                <a:cs typeface="Verdana" panose="020B0604030504040204" pitchFamily="34" charset="0"/>
              </a:rPr>
              <a:t> Limited prediction power:</a:t>
            </a:r>
          </a:p>
          <a:p>
            <a:pPr marL="548640" lvl="1" indent="-182880" eaLnBrk="1" hangingPunct="1">
              <a:spcAft>
                <a:spcPts val="600"/>
              </a:spcAft>
              <a:buFont typeface="Arial" panose="020B0604020202020204" pitchFamily="34" charset="0"/>
              <a:buChar char="•"/>
            </a:pPr>
            <a:r>
              <a:rPr lang="en-US" altLang="en-US" sz="1600" dirty="0" smtClean="0">
                <a:latin typeface="Verdana" panose="020B0604030504040204" pitchFamily="34" charset="0"/>
                <a:ea typeface="Verdana" panose="020B0604030504040204" pitchFamily="34" charset="0"/>
                <a:cs typeface="Verdana" panose="020B0604030504040204" pitchFamily="34" charset="0"/>
              </a:rPr>
              <a:t>The </a:t>
            </a:r>
            <a:r>
              <a:rPr lang="en-US" altLang="en-US" sz="1600" dirty="0">
                <a:latin typeface="Verdana" panose="020B0604030504040204" pitchFamily="34" charset="0"/>
                <a:ea typeface="Verdana" panose="020B0604030504040204" pitchFamily="34" charset="0"/>
                <a:cs typeface="Verdana" panose="020B0604030504040204" pitchFamily="34" charset="0"/>
              </a:rPr>
              <a:t>accuracy depends on the parameterization</a:t>
            </a:r>
          </a:p>
          <a:p>
            <a:pPr marL="548640" lvl="1" indent="-182880" eaLnBrk="1" hangingPunct="1">
              <a:spcAft>
                <a:spcPts val="600"/>
              </a:spcAft>
              <a:buFont typeface="Arial" panose="020B0604020202020204" pitchFamily="34" charset="0"/>
              <a:buChar char="•"/>
            </a:pPr>
            <a:r>
              <a:rPr lang="de-DE" altLang="en-US" sz="1600" dirty="0" smtClean="0">
                <a:latin typeface="Verdana" panose="020B0604030504040204" pitchFamily="34" charset="0"/>
                <a:ea typeface="Verdana" panose="020B0604030504040204" pitchFamily="34" charset="0"/>
                <a:cs typeface="Verdana" panose="020B0604030504040204" pitchFamily="34" charset="0"/>
              </a:rPr>
              <a:t>It </a:t>
            </a:r>
            <a:r>
              <a:rPr lang="de-DE" altLang="en-US" sz="1600" dirty="0">
                <a:latin typeface="Verdana" panose="020B0604030504040204" pitchFamily="34" charset="0"/>
                <a:ea typeface="Verdana" panose="020B0604030504040204" pitchFamily="34" charset="0"/>
                <a:cs typeface="Verdana" panose="020B0604030504040204" pitchFamily="34" charset="0"/>
              </a:rPr>
              <a:t>can only be used for systems having the functional groups that were included in parameterization</a:t>
            </a:r>
          </a:p>
          <a:p>
            <a:pPr marL="548640" lvl="1" indent="-182880" eaLnBrk="1" hangingPunct="1">
              <a:spcAft>
                <a:spcPts val="1800"/>
              </a:spcAft>
              <a:buFont typeface="Arial" panose="020B0604020202020204" pitchFamily="34" charset="0"/>
              <a:buChar char="•"/>
            </a:pPr>
            <a:r>
              <a:rPr lang="de-DE" altLang="en-US" sz="1600" dirty="0" smtClean="0">
                <a:latin typeface="Verdana" panose="020B0604030504040204" pitchFamily="34" charset="0"/>
                <a:ea typeface="Verdana" panose="020B0604030504040204" pitchFamily="34" charset="0"/>
                <a:cs typeface="Verdana" panose="020B0604030504040204" pitchFamily="34" charset="0"/>
              </a:rPr>
              <a:t>Limited </a:t>
            </a:r>
            <a:r>
              <a:rPr lang="de-DE" altLang="en-US" sz="1600" dirty="0">
                <a:latin typeface="Verdana" panose="020B0604030504040204" pitchFamily="34" charset="0"/>
                <a:ea typeface="Verdana" panose="020B0604030504040204" pitchFamily="34" charset="0"/>
                <a:cs typeface="Verdana" panose="020B0604030504040204" pitchFamily="34" charset="0"/>
              </a:rPr>
              <a:t>transferability of the FF (care needed when applying a FF under conditions that are very different from the conditions used in its parameterization, e.g. P, T) </a:t>
            </a:r>
            <a:endParaRPr lang="en-US" altLang="en-US" sz="1600" b="1" dirty="0">
              <a:latin typeface="Verdana" panose="020B0604030504040204" pitchFamily="34" charset="0"/>
              <a:ea typeface="Verdana" panose="020B0604030504040204" pitchFamily="34" charset="0"/>
              <a:cs typeface="Verdana" panose="020B0604030504040204" pitchFamily="34" charset="0"/>
            </a:endParaRPr>
          </a:p>
          <a:p>
            <a:pPr algn="ctr" eaLnBrk="1" hangingPunct="1"/>
            <a:r>
              <a:rPr lang="de-DE" alt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Needs experimental validation!</a:t>
            </a:r>
          </a:p>
        </p:txBody>
      </p:sp>
    </p:spTree>
    <p:extLst>
      <p:ext uri="{BB962C8B-B14F-4D97-AF65-F5344CB8AC3E}">
        <p14:creationId xmlns:p14="http://schemas.microsoft.com/office/powerpoint/2010/main" val="490122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Introduction</a:t>
            </a:r>
            <a:endParaRPr lang="en-GB" b="1" dirty="0"/>
          </a:p>
        </p:txBody>
      </p:sp>
      <p:sp>
        <p:nvSpPr>
          <p:cNvPr id="4" name="Text Placeholder 3"/>
          <p:cNvSpPr>
            <a:spLocks noGrp="1"/>
          </p:cNvSpPr>
          <p:nvPr>
            <p:ph type="body" sz="quarter" idx="20"/>
          </p:nvPr>
        </p:nvSpPr>
        <p:spPr>
          <a:xfrm>
            <a:off x="153495" y="558409"/>
            <a:ext cx="8201115" cy="965435"/>
          </a:xfrm>
        </p:spPr>
        <p:txBody>
          <a:bodyPr/>
          <a:lstStyle/>
          <a:p>
            <a:r>
              <a:rPr lang="en-US" altLang="en-US" sz="2200" dirty="0"/>
              <a:t>Do we need computer simulations?</a:t>
            </a:r>
          </a:p>
          <a:p>
            <a:endParaRPr lang="en-GB" sz="2400" dirty="0"/>
          </a:p>
        </p:txBody>
      </p:sp>
      <p:sp>
        <p:nvSpPr>
          <p:cNvPr id="3" name="TextBox 2"/>
          <p:cNvSpPr txBox="1"/>
          <p:nvPr/>
        </p:nvSpPr>
        <p:spPr>
          <a:xfrm>
            <a:off x="69883" y="1315023"/>
            <a:ext cx="8727371" cy="1031051"/>
          </a:xfrm>
          <a:prstGeom prst="rect">
            <a:avLst/>
          </a:prstGeom>
          <a:noFill/>
        </p:spPr>
        <p:txBody>
          <a:bodyPr wrap="square" rtlCol="0">
            <a:spAutoFit/>
          </a:bodyPr>
          <a:lstStyle/>
          <a:p>
            <a:pPr>
              <a:spcAft>
                <a:spcPts val="600"/>
              </a:spcAft>
            </a:pPr>
            <a:r>
              <a:rPr lang="en-US" sz="1400" b="1" dirty="0">
                <a:latin typeface="Verdana" panose="020B0604030504040204" pitchFamily="34" charset="0"/>
                <a:ea typeface="Verdana" panose="020B0604030504040204" pitchFamily="34" charset="0"/>
                <a:cs typeface="Verdana" panose="020B0604030504040204" pitchFamily="34" charset="0"/>
              </a:rPr>
              <a:t>EXCELLENT COMPUTER SIMULATIONS ARE DONE FOR A PURPOSE. THE MOST VALID PURPOSES ARE TO EXPLORE UNCHARTED TERRITORY, TO RESOLVE A WELL-POSED SCIENTIFIC OR TECHNICAL QUESTION, OR TO MAKE A GOOD DESIGN CHOICE.</a:t>
            </a:r>
          </a:p>
          <a:p>
            <a:pPr algn="r"/>
            <a:r>
              <a:rPr lang="en-US" sz="14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Leo P. </a:t>
            </a:r>
            <a:r>
              <a:rPr lang="en-US" sz="1400" dirty="0" err="1">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Kadanoff</a:t>
            </a:r>
            <a:r>
              <a:rPr lang="en-US" sz="14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 “Excellence in computer simulation”, </a:t>
            </a:r>
            <a:r>
              <a:rPr lang="en-US" sz="1400" i="1"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Comp. Sci. Eng. </a:t>
            </a:r>
            <a:r>
              <a:rPr lang="en-US" sz="1400" b="1"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6</a:t>
            </a:r>
            <a:r>
              <a:rPr lang="en-US" sz="14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 57-67 (2004).</a:t>
            </a:r>
            <a:endParaRPr lang="en-GB" sz="14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237107" y="2652876"/>
            <a:ext cx="8560151" cy="1831271"/>
          </a:xfrm>
          <a:prstGeom prst="rect">
            <a:avLst/>
          </a:prstGeom>
          <a:solidFill>
            <a:srgbClr val="F8F8F8"/>
          </a:solidFill>
        </p:spPr>
        <p:txBody>
          <a:bodyPr wrap="square" rtlCol="0">
            <a:spAutoFit/>
          </a:bodyPr>
          <a:lstStyle/>
          <a:p>
            <a:pPr marL="285717" indent="-285717">
              <a:spcAft>
                <a:spcPts val="600"/>
              </a:spcAft>
              <a:buFontTx/>
              <a:buChar char="-"/>
            </a:pPr>
            <a:r>
              <a:rPr lang="en-US" sz="1400" dirty="0">
                <a:latin typeface="Verdana" panose="020B0604030504040204" pitchFamily="34" charset="0"/>
                <a:ea typeface="Verdana" panose="020B0604030504040204" pitchFamily="34" charset="0"/>
                <a:cs typeface="Verdana" panose="020B0604030504040204" pitchFamily="34" charset="0"/>
              </a:rPr>
              <a:t>Only in rare cases simulations have discovered new phenomena (e.g. long time tails)</a:t>
            </a:r>
          </a:p>
          <a:p>
            <a:pPr marL="285717" indent="-285717">
              <a:spcAft>
                <a:spcPts val="600"/>
              </a:spcAft>
              <a:buFontTx/>
              <a:buChar char="-"/>
            </a:pPr>
            <a:r>
              <a:rPr lang="en-US" sz="1400" dirty="0">
                <a:latin typeface="Verdana" panose="020B0604030504040204" pitchFamily="34" charset="0"/>
                <a:ea typeface="Verdana" panose="020B0604030504040204" pitchFamily="34" charset="0"/>
                <a:cs typeface="Verdana" panose="020B0604030504040204" pitchFamily="34" charset="0"/>
              </a:rPr>
              <a:t>Typical role is to work with theory and experiment and serve to test models and theories in order to understand a given phenomenon</a:t>
            </a:r>
          </a:p>
          <a:p>
            <a:pPr marL="285717" indent="-285717">
              <a:spcAft>
                <a:spcPts val="600"/>
              </a:spcAft>
              <a:buFontTx/>
              <a:buChar char="-"/>
            </a:pPr>
            <a:r>
              <a:rPr lang="en-US" sz="1400" dirty="0">
                <a:latin typeface="Verdana" panose="020B0604030504040204" pitchFamily="34" charset="0"/>
                <a:ea typeface="Verdana" panose="020B0604030504040204" pitchFamily="34" charset="0"/>
                <a:cs typeface="Verdana" panose="020B0604030504040204" pitchFamily="34" charset="0"/>
              </a:rPr>
              <a:t>Caution: Quite often simulations can be wrongly used to support previous conclusions</a:t>
            </a:r>
          </a:p>
          <a:p>
            <a:pPr marL="182858" algn="just">
              <a:spcAft>
                <a:spcPts val="600"/>
              </a:spcAft>
            </a:pPr>
            <a:r>
              <a:rPr lang="en-US"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a:t>
            </a:r>
            <a:r>
              <a:rPr lang="en-GB"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Experiment is very good </a:t>
            </a:r>
            <a:r>
              <a:rPr lang="en-US"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at finding unexpected behavior and describing </a:t>
            </a:r>
            <a:r>
              <a:rPr lang="en-GB"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its overall characteristics; theory </a:t>
            </a:r>
            <a:r>
              <a:rPr lang="en-US"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often can explain what’s going on. After an appropriate pause for algorithm </a:t>
            </a:r>
            <a:r>
              <a:rPr lang="en-GB"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development, simulations then </a:t>
            </a:r>
            <a:r>
              <a:rPr lang="en-US" sz="1400" i="1" dirty="0">
                <a:solidFill>
                  <a:schemeClr val="accent3"/>
                </a:solidFill>
                <a:latin typeface="Verdana" panose="020B0604030504040204" pitchFamily="34" charset="0"/>
                <a:ea typeface="Verdana" panose="020B0604030504040204" pitchFamily="34" charset="0"/>
                <a:cs typeface="Verdana" panose="020B0604030504040204" pitchFamily="34" charset="0"/>
              </a:rPr>
              <a:t>can test the ideas and fill in the details.”</a:t>
            </a:r>
            <a:endParaRPr lang="en-GB" sz="1400" i="1"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20784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Empirical force fields</a:t>
            </a:r>
            <a:endParaRPr lang="en-GB" b="1" dirty="0"/>
          </a:p>
        </p:txBody>
      </p:sp>
      <p:sp>
        <p:nvSpPr>
          <p:cNvPr id="3" name="Text Box 5"/>
          <p:cNvSpPr txBox="1">
            <a:spLocks noChangeArrowheads="1"/>
          </p:cNvSpPr>
          <p:nvPr/>
        </p:nvSpPr>
        <p:spPr bwMode="auto">
          <a:xfrm>
            <a:off x="153495" y="815299"/>
            <a:ext cx="8732091" cy="1477328"/>
          </a:xfrm>
          <a:prstGeom prst="rect">
            <a:avLst/>
          </a:prstGeom>
          <a:noFill/>
          <a:ln w="9525">
            <a:noFill/>
            <a:miter lim="800000"/>
            <a:headEnd/>
            <a:tailEnd/>
          </a:ln>
        </p:spPr>
        <p:txBody>
          <a:bodyPr wrap="square">
            <a:spAutoFit/>
          </a:bodyPr>
          <a:lstStyle/>
          <a:p>
            <a:pPr marL="182858" indent="-182858">
              <a:spcAft>
                <a:spcPts val="600"/>
              </a:spcAft>
              <a:buFontTx/>
              <a:buChar char="•"/>
            </a:pPr>
            <a:r>
              <a:rPr lang="en-US" sz="1600" dirty="0">
                <a:latin typeface="Verdana" panose="020B0604030504040204" pitchFamily="34" charset="0"/>
                <a:ea typeface="Verdana" panose="020B0604030504040204" pitchFamily="34" charset="0"/>
                <a:cs typeface="Verdana" panose="020B0604030504040204" pitchFamily="34" charset="0"/>
              </a:rPr>
              <a:t> Analysis of energy contributions can be done at the level of individual interactions or classes of interactions</a:t>
            </a:r>
          </a:p>
          <a:p>
            <a:pPr marL="182858" indent="-182858">
              <a:spcAft>
                <a:spcPts val="600"/>
              </a:spcAft>
              <a:buFontTx/>
              <a:buChar char="•"/>
            </a:pPr>
            <a:r>
              <a:rPr lang="en-US" sz="1600" dirty="0">
                <a:latin typeface="Verdana" panose="020B0604030504040204" pitchFamily="34" charset="0"/>
                <a:ea typeface="Verdana" panose="020B0604030504040204" pitchFamily="34" charset="0"/>
                <a:cs typeface="Verdana" panose="020B0604030504040204" pitchFamily="34" charset="0"/>
              </a:rPr>
              <a:t> Possible to modify the energy expression to bias the calculation</a:t>
            </a:r>
          </a:p>
          <a:p>
            <a:pPr marL="182858" indent="-182858">
              <a:spcAft>
                <a:spcPts val="600"/>
              </a:spcAft>
              <a:buFontTx/>
              <a:buChar char="•"/>
            </a:pPr>
            <a:r>
              <a:rPr lang="en-US" sz="1600" dirty="0">
                <a:latin typeface="Verdana" panose="020B0604030504040204" pitchFamily="34" charset="0"/>
                <a:ea typeface="Verdana" panose="020B0604030504040204" pitchFamily="34" charset="0"/>
                <a:cs typeface="Verdana" panose="020B0604030504040204" pitchFamily="34" charset="0"/>
              </a:rPr>
              <a:t>Allow to handle large systems and simulate relatively long times (several orders of magnitude faster than quantum-based calculations):</a:t>
            </a:r>
          </a:p>
        </p:txBody>
      </p:sp>
      <p:sp>
        <p:nvSpPr>
          <p:cNvPr id="4" name="Text Box 5"/>
          <p:cNvSpPr txBox="1">
            <a:spLocks noChangeArrowheads="1"/>
          </p:cNvSpPr>
          <p:nvPr/>
        </p:nvSpPr>
        <p:spPr bwMode="auto">
          <a:xfrm>
            <a:off x="304800" y="2535619"/>
            <a:ext cx="5334000" cy="2474524"/>
          </a:xfrm>
          <a:prstGeom prst="rect">
            <a:avLst/>
          </a:prstGeom>
          <a:noFill/>
          <a:ln w="9525">
            <a:noFill/>
            <a:miter lim="800000"/>
            <a:headEnd/>
            <a:tailEnd/>
          </a:ln>
        </p:spPr>
        <p:txBody>
          <a:bodyPr wrap="square">
            <a:spAutoFit/>
          </a:bodyPr>
          <a:lstStyle/>
          <a:p>
            <a:pPr>
              <a:spcAft>
                <a:spcPts val="600"/>
              </a:spcAft>
              <a:buFontTx/>
              <a:buChar char="•"/>
            </a:pPr>
            <a:r>
              <a:rPr lang="en-US" sz="1100" dirty="0">
                <a:latin typeface="Verdana" panose="020B0604030504040204" pitchFamily="34" charset="0"/>
                <a:ea typeface="Verdana" panose="020B0604030504040204" pitchFamily="34" charset="0"/>
                <a:cs typeface="Verdana" panose="020B0604030504040204" pitchFamily="34" charset="0"/>
              </a:rPr>
              <a:t> Small cluster (16 processors) ~ 10</a:t>
            </a:r>
            <a:r>
              <a:rPr lang="en-US" sz="1100" baseline="30000" dirty="0">
                <a:latin typeface="Verdana" panose="020B0604030504040204" pitchFamily="34" charset="0"/>
                <a:ea typeface="Verdana" panose="020B0604030504040204" pitchFamily="34" charset="0"/>
                <a:cs typeface="Verdana" panose="020B0604030504040204" pitchFamily="34" charset="0"/>
              </a:rPr>
              <a:t>4</a:t>
            </a:r>
            <a:r>
              <a:rPr lang="en-US" sz="1100" dirty="0">
                <a:latin typeface="Verdana" panose="020B0604030504040204" pitchFamily="34" charset="0"/>
                <a:ea typeface="Verdana" panose="020B0604030504040204" pitchFamily="34" charset="0"/>
                <a:cs typeface="Verdana" panose="020B0604030504040204" pitchFamily="34" charset="0"/>
              </a:rPr>
              <a:t> atoms @ 1 ns/day</a:t>
            </a:r>
          </a:p>
          <a:p>
            <a:pPr>
              <a:spcBef>
                <a:spcPct val="20000"/>
              </a:spcBef>
              <a:spcAft>
                <a:spcPts val="600"/>
              </a:spcAft>
              <a:buFontTx/>
              <a:buChar char="•"/>
            </a:pP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dirty="0" err="1">
                <a:latin typeface="Verdana" panose="020B0604030504040204" pitchFamily="34" charset="0"/>
                <a:ea typeface="Verdana" panose="020B0604030504040204" pitchFamily="34" charset="0"/>
                <a:cs typeface="Verdana" panose="020B0604030504040204" pitchFamily="34" charset="0"/>
              </a:rPr>
              <a:t>BlueGene</a:t>
            </a:r>
            <a:r>
              <a:rPr lang="en-US" sz="1100" dirty="0">
                <a:latin typeface="Verdana" panose="020B0604030504040204" pitchFamily="34" charset="0"/>
                <a:ea typeface="Verdana" panose="020B0604030504040204" pitchFamily="34" charset="0"/>
                <a:cs typeface="Verdana" panose="020B0604030504040204" pitchFamily="34" charset="0"/>
              </a:rPr>
              <a:t>/L (131072 processors) ~ 320 billion atoms (a cubic piece of metal of side ~1 </a:t>
            </a:r>
            <a:r>
              <a:rPr lang="en-US" sz="1100" dirty="0">
                <a:latin typeface="Verdana" panose="020B0604030504040204" pitchFamily="34" charset="0"/>
                <a:ea typeface="Verdana" panose="020B0604030504040204" pitchFamily="34" charset="0"/>
                <a:cs typeface="Verdana" panose="020B0604030504040204" pitchFamily="34" charset="0"/>
                <a:sym typeface="Symbol" pitchFamily="18" charset="2"/>
              </a:rPr>
              <a:t>m) @ </a:t>
            </a:r>
            <a:r>
              <a:rPr lang="en-US" sz="1100" dirty="0">
                <a:latin typeface="Verdana" panose="020B0604030504040204" pitchFamily="34" charset="0"/>
                <a:ea typeface="Verdana" panose="020B0604030504040204" pitchFamily="34" charset="0"/>
                <a:cs typeface="Verdana" panose="020B0604030504040204" pitchFamily="34" charset="0"/>
              </a:rPr>
              <a:t>10 </a:t>
            </a:r>
            <a:r>
              <a:rPr lang="en-US" sz="1100" dirty="0" err="1">
                <a:latin typeface="Verdana" panose="020B0604030504040204" pitchFamily="34" charset="0"/>
                <a:ea typeface="Verdana" panose="020B0604030504040204" pitchFamily="34" charset="0"/>
                <a:cs typeface="Verdana" panose="020B0604030504040204" pitchFamily="34" charset="0"/>
              </a:rPr>
              <a:t>ps</a:t>
            </a:r>
            <a:r>
              <a:rPr lang="en-US" sz="1100" dirty="0">
                <a:latin typeface="Verdana" panose="020B0604030504040204" pitchFamily="34" charset="0"/>
                <a:ea typeface="Verdana" panose="020B0604030504040204" pitchFamily="34" charset="0"/>
                <a:cs typeface="Verdana" panose="020B0604030504040204" pitchFamily="34" charset="0"/>
              </a:rPr>
              <a:t>/day (</a:t>
            </a:r>
            <a:r>
              <a:rPr lang="en-US" sz="1100" dirty="0" err="1">
                <a:latin typeface="Verdana" panose="020B0604030504040204" pitchFamily="34" charset="0"/>
                <a:ea typeface="Verdana" panose="020B0604030504040204" pitchFamily="34" charset="0"/>
                <a:cs typeface="Verdana" panose="020B0604030504040204" pitchFamily="34" charset="0"/>
              </a:rPr>
              <a:t>Kadau</a:t>
            </a: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i="1" dirty="0">
                <a:latin typeface="Verdana" panose="020B0604030504040204" pitchFamily="34" charset="0"/>
                <a:ea typeface="Verdana" panose="020B0604030504040204" pitchFamily="34" charset="0"/>
                <a:cs typeface="Verdana" panose="020B0604030504040204" pitchFamily="34" charset="0"/>
              </a:rPr>
              <a:t>Int. J. Modern Physics C</a:t>
            </a:r>
            <a:r>
              <a:rPr lang="en-US" sz="1100" dirty="0">
                <a:latin typeface="Verdana" panose="020B0604030504040204" pitchFamily="34" charset="0"/>
                <a:ea typeface="Verdana" panose="020B0604030504040204" pitchFamily="34" charset="0"/>
                <a:cs typeface="Verdana" panose="020B0604030504040204" pitchFamily="34" charset="0"/>
              </a:rPr>
              <a:t> (2006))</a:t>
            </a:r>
          </a:p>
          <a:p>
            <a:pPr>
              <a:spcBef>
                <a:spcPct val="20000"/>
              </a:spcBef>
              <a:spcAft>
                <a:spcPts val="600"/>
              </a:spcAft>
              <a:buFontTx/>
              <a:buChar char="•"/>
            </a:pPr>
            <a:r>
              <a:rPr lang="en-US" sz="1100" dirty="0">
                <a:latin typeface="Verdana" panose="020B0604030504040204" pitchFamily="34" charset="0"/>
                <a:ea typeface="Verdana" panose="020B0604030504040204" pitchFamily="34" charset="0"/>
                <a:cs typeface="Verdana" panose="020B0604030504040204" pitchFamily="34" charset="0"/>
              </a:rPr>
              <a:t> Anton (specialized machine for MD simulations) ~ 10</a:t>
            </a:r>
            <a:r>
              <a:rPr lang="en-US" sz="1100" baseline="30000" dirty="0">
                <a:latin typeface="Verdana" panose="020B0604030504040204" pitchFamily="34" charset="0"/>
                <a:ea typeface="Verdana" panose="020B0604030504040204" pitchFamily="34" charset="0"/>
                <a:cs typeface="Verdana" panose="020B0604030504040204" pitchFamily="34" charset="0"/>
              </a:rPr>
              <a:t>4</a:t>
            </a:r>
            <a:r>
              <a:rPr lang="en-US" sz="1100" dirty="0">
                <a:latin typeface="Verdana" panose="020B0604030504040204" pitchFamily="34" charset="0"/>
                <a:ea typeface="Verdana" panose="020B0604030504040204" pitchFamily="34" charset="0"/>
                <a:cs typeface="Verdana" panose="020B0604030504040204" pitchFamily="34" charset="0"/>
              </a:rPr>
              <a:t> atoms @ 10 </a:t>
            </a:r>
            <a:r>
              <a:rPr lang="en-US" sz="1100" dirty="0">
                <a:latin typeface="Verdana" panose="020B0604030504040204" pitchFamily="34" charset="0"/>
                <a:ea typeface="Verdana" panose="020B0604030504040204" pitchFamily="34" charset="0"/>
                <a:cs typeface="Verdana" panose="020B0604030504040204" pitchFamily="34" charset="0"/>
                <a:sym typeface="Symbol" pitchFamily="18" charset="2"/>
              </a:rPr>
              <a:t></a:t>
            </a:r>
            <a:r>
              <a:rPr lang="en-US" sz="1100" dirty="0">
                <a:latin typeface="Verdana" panose="020B0604030504040204" pitchFamily="34" charset="0"/>
                <a:ea typeface="Verdana" panose="020B0604030504040204" pitchFamily="34" charset="0"/>
                <a:cs typeface="Verdana" panose="020B0604030504040204" pitchFamily="34" charset="0"/>
              </a:rPr>
              <a:t>s/day (</a:t>
            </a:r>
            <a:r>
              <a:rPr lang="en-US" sz="1100" dirty="0" err="1">
                <a:latin typeface="Verdana" panose="020B0604030504040204" pitchFamily="34" charset="0"/>
                <a:ea typeface="Verdana" panose="020B0604030504040204" pitchFamily="34" charset="0"/>
                <a:cs typeface="Verdana" panose="020B0604030504040204" pitchFamily="34" charset="0"/>
              </a:rPr>
              <a:t>Klepeis</a:t>
            </a: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i="1" dirty="0" err="1">
                <a:latin typeface="Verdana" panose="020B0604030504040204" pitchFamily="34" charset="0"/>
                <a:ea typeface="Verdana" panose="020B0604030504040204" pitchFamily="34" charset="0"/>
                <a:cs typeface="Verdana" panose="020B0604030504040204" pitchFamily="34" charset="0"/>
              </a:rPr>
              <a:t>Curr</a:t>
            </a:r>
            <a:r>
              <a:rPr lang="en-US" sz="1100" i="1" dirty="0">
                <a:latin typeface="Verdana" panose="020B0604030504040204" pitchFamily="34" charset="0"/>
                <a:ea typeface="Verdana" panose="020B0604030504040204" pitchFamily="34" charset="0"/>
                <a:cs typeface="Verdana" panose="020B0604030504040204" pitchFamily="34" charset="0"/>
              </a:rPr>
              <a:t>. </a:t>
            </a:r>
            <a:r>
              <a:rPr lang="en-US" sz="1100" i="1" dirty="0" err="1">
                <a:latin typeface="Verdana" panose="020B0604030504040204" pitchFamily="34" charset="0"/>
                <a:ea typeface="Verdana" panose="020B0604030504040204" pitchFamily="34" charset="0"/>
                <a:cs typeface="Verdana" panose="020B0604030504040204" pitchFamily="34" charset="0"/>
              </a:rPr>
              <a:t>Opin</a:t>
            </a:r>
            <a:r>
              <a:rPr lang="en-US" sz="1100" i="1" dirty="0">
                <a:latin typeface="Verdana" panose="020B0604030504040204" pitchFamily="34" charset="0"/>
                <a:ea typeface="Verdana" panose="020B0604030504040204" pitchFamily="34" charset="0"/>
                <a:cs typeface="Verdana" panose="020B0604030504040204" pitchFamily="34" charset="0"/>
              </a:rPr>
              <a:t>. Str. Biol.</a:t>
            </a:r>
            <a:r>
              <a:rPr lang="en-US" sz="1100" dirty="0">
                <a:latin typeface="Verdana" panose="020B0604030504040204" pitchFamily="34" charset="0"/>
                <a:ea typeface="Verdana" panose="020B0604030504040204" pitchFamily="34" charset="0"/>
                <a:cs typeface="Verdana" panose="020B0604030504040204" pitchFamily="34" charset="0"/>
              </a:rPr>
              <a:t> (2009)) </a:t>
            </a:r>
          </a:p>
          <a:p>
            <a:pPr>
              <a:spcBef>
                <a:spcPct val="20000"/>
              </a:spcBef>
              <a:spcAft>
                <a:spcPts val="600"/>
              </a:spcAft>
              <a:buFontTx/>
              <a:buChar char="•"/>
            </a:pPr>
            <a:r>
              <a:rPr lang="en-US" sz="1100" dirty="0">
                <a:latin typeface="Verdana" panose="020B0604030504040204" pitchFamily="34" charset="0"/>
                <a:ea typeface="Verdana" panose="020B0604030504040204" pitchFamily="34" charset="0"/>
                <a:cs typeface="Verdana" panose="020B0604030504040204" pitchFamily="34" charset="0"/>
              </a:rPr>
              <a:t> NCS (256 nodes) ~ 10</a:t>
            </a:r>
            <a:r>
              <a:rPr lang="en-US" sz="1100" baseline="30000" dirty="0">
                <a:latin typeface="Verdana" panose="020B0604030504040204" pitchFamily="34" charset="0"/>
                <a:ea typeface="Verdana" panose="020B0604030504040204" pitchFamily="34" charset="0"/>
                <a:cs typeface="Verdana" panose="020B0604030504040204" pitchFamily="34" charset="0"/>
              </a:rPr>
              <a:t>6</a:t>
            </a:r>
            <a:r>
              <a:rPr lang="en-US" sz="1100" dirty="0">
                <a:latin typeface="Verdana" panose="020B0604030504040204" pitchFamily="34" charset="0"/>
                <a:ea typeface="Verdana" panose="020B0604030504040204" pitchFamily="34" charset="0"/>
                <a:cs typeface="Verdana" panose="020B0604030504040204" pitchFamily="34" charset="0"/>
              </a:rPr>
              <a:t> atoms (all-atom satellite tobacco mosaic virus, NAMD) @ 1ns/day (</a:t>
            </a:r>
            <a:r>
              <a:rPr lang="en-US" sz="1100" dirty="0" err="1">
                <a:latin typeface="Verdana" panose="020B0604030504040204" pitchFamily="34" charset="0"/>
                <a:ea typeface="Verdana" panose="020B0604030504040204" pitchFamily="34" charset="0"/>
                <a:cs typeface="Verdana" panose="020B0604030504040204" pitchFamily="34" charset="0"/>
              </a:rPr>
              <a:t>Freddolino</a:t>
            </a:r>
            <a:r>
              <a:rPr lang="en-US" sz="1100" dirty="0">
                <a:latin typeface="Verdana" panose="020B0604030504040204" pitchFamily="34" charset="0"/>
                <a:ea typeface="Verdana" panose="020B0604030504040204" pitchFamily="34" charset="0"/>
                <a:cs typeface="Verdana" panose="020B0604030504040204" pitchFamily="34" charset="0"/>
              </a:rPr>
              <a:t>, </a:t>
            </a:r>
            <a:r>
              <a:rPr lang="en-US" sz="1100" i="1" dirty="0">
                <a:latin typeface="Verdana" panose="020B0604030504040204" pitchFamily="34" charset="0"/>
                <a:ea typeface="Verdana" panose="020B0604030504040204" pitchFamily="34" charset="0"/>
                <a:cs typeface="Verdana" panose="020B0604030504040204" pitchFamily="34" charset="0"/>
              </a:rPr>
              <a:t>Structure</a:t>
            </a:r>
            <a:r>
              <a:rPr lang="en-US" sz="1100" dirty="0">
                <a:latin typeface="Verdana" panose="020B0604030504040204" pitchFamily="34" charset="0"/>
                <a:ea typeface="Verdana" panose="020B0604030504040204" pitchFamily="34" charset="0"/>
                <a:cs typeface="Verdana" panose="020B0604030504040204" pitchFamily="34" charset="0"/>
              </a:rPr>
              <a:t> (2006))</a:t>
            </a:r>
          </a:p>
          <a:p>
            <a:pPr>
              <a:spcBef>
                <a:spcPct val="20000"/>
              </a:spcBef>
              <a:spcAft>
                <a:spcPts val="600"/>
              </a:spcAft>
              <a:buFontTx/>
              <a:buChar char="•"/>
            </a:pPr>
            <a:r>
              <a:rPr lang="en-US" sz="1100" dirty="0">
                <a:latin typeface="Verdana" panose="020B0604030504040204" pitchFamily="34" charset="0"/>
                <a:ea typeface="Verdana" panose="020B0604030504040204" pitchFamily="34" charset="0"/>
                <a:cs typeface="Verdana" panose="020B0604030504040204" pitchFamily="34" charset="0"/>
              </a:rPr>
              <a:t> Perspectives: multimillion-atom (~100 nm scale) @ 30 ns/day on a Cray XT5 (10</a:t>
            </a:r>
            <a:r>
              <a:rPr lang="en-US" sz="1100" baseline="30000" dirty="0">
                <a:latin typeface="Verdana" panose="020B0604030504040204" pitchFamily="34" charset="0"/>
                <a:ea typeface="Verdana" panose="020B0604030504040204" pitchFamily="34" charset="0"/>
                <a:cs typeface="Verdana" panose="020B0604030504040204" pitchFamily="34" charset="0"/>
              </a:rPr>
              <a:t>5</a:t>
            </a:r>
            <a:r>
              <a:rPr lang="en-US" sz="1100" dirty="0">
                <a:latin typeface="Verdana" panose="020B0604030504040204" pitchFamily="34" charset="0"/>
                <a:ea typeface="Verdana" panose="020B0604030504040204" pitchFamily="34" charset="0"/>
                <a:cs typeface="Verdana" panose="020B0604030504040204" pitchFamily="34" charset="0"/>
              </a:rPr>
              <a:t> cores) (Schulz, </a:t>
            </a:r>
            <a:r>
              <a:rPr lang="en-US" sz="1100" i="1" dirty="0">
                <a:latin typeface="Verdana" panose="020B0604030504040204" pitchFamily="34" charset="0"/>
                <a:ea typeface="Verdana" panose="020B0604030504040204" pitchFamily="34" charset="0"/>
                <a:cs typeface="Verdana" panose="020B0604030504040204" pitchFamily="34" charset="0"/>
              </a:rPr>
              <a:t>J. Chem. Theory </a:t>
            </a:r>
            <a:r>
              <a:rPr lang="en-US" sz="1100" i="1" dirty="0" err="1">
                <a:latin typeface="Verdana" panose="020B0604030504040204" pitchFamily="34" charset="0"/>
                <a:ea typeface="Verdana" panose="020B0604030504040204" pitchFamily="34" charset="0"/>
                <a:cs typeface="Verdana" panose="020B0604030504040204" pitchFamily="34" charset="0"/>
              </a:rPr>
              <a:t>Comput</a:t>
            </a:r>
            <a:r>
              <a:rPr lang="en-US" sz="1100" i="1" dirty="0">
                <a:latin typeface="Verdana" panose="020B0604030504040204" pitchFamily="34" charset="0"/>
                <a:ea typeface="Verdana" panose="020B0604030504040204" pitchFamily="34" charset="0"/>
                <a:cs typeface="Verdana" panose="020B0604030504040204" pitchFamily="34" charset="0"/>
              </a:rPr>
              <a:t>.</a:t>
            </a:r>
            <a:r>
              <a:rPr lang="en-US" sz="1100" dirty="0">
                <a:latin typeface="Verdana" panose="020B0604030504040204" pitchFamily="34" charset="0"/>
                <a:ea typeface="Verdana" panose="020B0604030504040204" pitchFamily="34" charset="0"/>
                <a:cs typeface="Verdana" panose="020B0604030504040204" pitchFamily="34" charset="0"/>
              </a:rPr>
              <a:t> (2009))</a:t>
            </a:r>
          </a:p>
          <a:p>
            <a:pPr lvl="1">
              <a:spcAft>
                <a:spcPts val="600"/>
              </a:spcAft>
              <a:buFontTx/>
              <a:buChar char="•"/>
            </a:pPr>
            <a:endParaRPr lang="en-US" sz="11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5"/>
          <p:cNvPicPr>
            <a:picLocks noChangeAspect="1" noChangeArrowheads="1"/>
          </p:cNvPicPr>
          <p:nvPr/>
        </p:nvPicPr>
        <p:blipFill>
          <a:blip r:embed="rId3" cstate="print"/>
          <a:srcRect/>
          <a:stretch>
            <a:fillRect/>
          </a:stretch>
        </p:blipFill>
        <p:spPr bwMode="auto">
          <a:xfrm>
            <a:off x="6154925" y="2427054"/>
            <a:ext cx="2625203" cy="2585275"/>
          </a:xfrm>
          <a:prstGeom prst="rect">
            <a:avLst/>
          </a:prstGeom>
          <a:noFill/>
          <a:ln w="9525">
            <a:noFill/>
            <a:miter lim="800000"/>
            <a:headEnd/>
            <a:tailEnd/>
          </a:ln>
        </p:spPr>
      </p:pic>
      <p:sp>
        <p:nvSpPr>
          <p:cNvPr id="6" name="Text Placeholder 3"/>
          <p:cNvSpPr>
            <a:spLocks noGrp="1"/>
          </p:cNvSpPr>
          <p:nvPr>
            <p:ph type="body" sz="quarter" idx="20"/>
          </p:nvPr>
        </p:nvSpPr>
        <p:spPr>
          <a:xfrm>
            <a:off x="5087415" y="105151"/>
            <a:ext cx="2724748" cy="356251"/>
          </a:xfrm>
        </p:spPr>
        <p:txBody>
          <a:bodyPr/>
          <a:lstStyle/>
          <a:p>
            <a:r>
              <a:rPr lang="en-GB" sz="2400" dirty="0"/>
              <a:t> Advantages</a:t>
            </a:r>
          </a:p>
        </p:txBody>
      </p:sp>
    </p:spTree>
    <p:extLst>
      <p:ext uri="{BB962C8B-B14F-4D97-AF65-F5344CB8AC3E}">
        <p14:creationId xmlns:p14="http://schemas.microsoft.com/office/powerpoint/2010/main" val="3567888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3" y="1746833"/>
            <a:ext cx="8727371" cy="548559"/>
          </a:xfrm>
        </p:spPr>
        <p:txBody>
          <a:bodyPr/>
          <a:lstStyle/>
          <a:p>
            <a:pPr algn="ctr">
              <a:spcBef>
                <a:spcPts val="0"/>
              </a:spcBef>
              <a:spcAft>
                <a:spcPts val="1200"/>
              </a:spcAft>
            </a:pPr>
            <a:r>
              <a:rPr lang="en-US" b="1" dirty="0" smtClean="0">
                <a:latin typeface="Verdana" panose="020B0604030504040204" pitchFamily="34" charset="0"/>
                <a:ea typeface="Verdana" panose="020B0604030504040204" pitchFamily="34" charset="0"/>
                <a:cs typeface="Verdana" panose="020B0604030504040204" pitchFamily="34" charset="0"/>
              </a:rPr>
              <a:t>Sampling phase space</a:t>
            </a:r>
          </a:p>
          <a:p>
            <a:pPr algn="ctr">
              <a:spcBef>
                <a:spcPts val="0"/>
              </a:spcBef>
              <a:spcAft>
                <a:spcPts val="1200"/>
              </a:spcAft>
            </a:pPr>
            <a:r>
              <a:rPr lang="en-US" b="1" dirty="0" smtClean="0">
                <a:latin typeface="Verdana" panose="020B0604030504040204" pitchFamily="34" charset="0"/>
                <a:ea typeface="Verdana" panose="020B0604030504040204" pitchFamily="34" charset="0"/>
                <a:cs typeface="Verdana" panose="020B0604030504040204" pitchFamily="34" charset="0"/>
              </a:rPr>
              <a:t>using</a:t>
            </a:r>
            <a:r>
              <a:rPr lang="en-US" b="1" dirty="0" smtClean="0">
                <a:latin typeface="Verdana" panose="020B0604030504040204" pitchFamily="34" charset="0"/>
                <a:ea typeface="Verdana" panose="020B0604030504040204" pitchFamily="34" charset="0"/>
                <a:cs typeface="Verdana" panose="020B0604030504040204" pitchFamily="34" charset="0"/>
              </a:rPr>
              <a:t> Molecular </a:t>
            </a:r>
            <a:r>
              <a:rPr lang="en-US" b="1" dirty="0" smtClean="0">
                <a:latin typeface="Verdana" panose="020B0604030504040204" pitchFamily="34" charset="0"/>
                <a:ea typeface="Verdana" panose="020B0604030504040204" pitchFamily="34" charset="0"/>
                <a:cs typeface="Verdana" panose="020B0604030504040204" pitchFamily="34" charset="0"/>
              </a:rPr>
              <a:t>Dynamics</a:t>
            </a:r>
            <a:endParaRPr lang="en-GB"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54047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Some statistical mechanics</a:t>
            </a:r>
            <a:endParaRPr lang="en-GB" b="1" dirty="0"/>
          </a:p>
        </p:txBody>
      </p:sp>
      <p:sp>
        <p:nvSpPr>
          <p:cNvPr id="4" name="TextBox 3"/>
          <p:cNvSpPr txBox="1"/>
          <p:nvPr/>
        </p:nvSpPr>
        <p:spPr>
          <a:xfrm>
            <a:off x="-1" y="728559"/>
            <a:ext cx="8880863" cy="861774"/>
          </a:xfrm>
          <a:prstGeom prst="rect">
            <a:avLst/>
          </a:prstGeom>
          <a:noFill/>
        </p:spPr>
        <p:txBody>
          <a:bodyPr wrap="square" rtlCol="0">
            <a:spAutoFit/>
          </a:bodyPr>
          <a:lstStyle/>
          <a:p>
            <a:pPr marL="285717" indent="-285717">
              <a:spcAft>
                <a:spcPts val="12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Impossible to explore all possible states of the system</a:t>
            </a:r>
          </a:p>
          <a:p>
            <a:pPr marL="285717" indent="-285717">
              <a:spcAft>
                <a:spcPts val="12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But it is enough to generate a set of representative states </a:t>
            </a:r>
            <a:endParaRPr lang="en-US" sz="2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sp>
        <p:nvSpPr>
          <p:cNvPr id="3" name="Rectangle 2"/>
          <p:cNvSpPr/>
          <p:nvPr/>
        </p:nvSpPr>
        <p:spPr>
          <a:xfrm>
            <a:off x="934282" y="2037525"/>
            <a:ext cx="963349" cy="794387"/>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5" name="Oval 4"/>
          <p:cNvSpPr/>
          <p:nvPr/>
        </p:nvSpPr>
        <p:spPr>
          <a:xfrm>
            <a:off x="1436153" y="237042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 name="Oval 5"/>
          <p:cNvSpPr/>
          <p:nvPr/>
        </p:nvSpPr>
        <p:spPr>
          <a:xfrm>
            <a:off x="1392982" y="263868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 name="Oval 6"/>
          <p:cNvSpPr/>
          <p:nvPr/>
        </p:nvSpPr>
        <p:spPr>
          <a:xfrm>
            <a:off x="1500882" y="218927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 name="Oval 7"/>
          <p:cNvSpPr/>
          <p:nvPr/>
        </p:nvSpPr>
        <p:spPr>
          <a:xfrm>
            <a:off x="1059308" y="237041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9" name="Oval 8"/>
          <p:cNvSpPr/>
          <p:nvPr/>
        </p:nvSpPr>
        <p:spPr>
          <a:xfrm>
            <a:off x="1656813" y="210642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0" name="Oval 9"/>
          <p:cNvSpPr/>
          <p:nvPr/>
        </p:nvSpPr>
        <p:spPr>
          <a:xfrm>
            <a:off x="1710485" y="234354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1" name="Oval 10"/>
          <p:cNvSpPr/>
          <p:nvPr/>
        </p:nvSpPr>
        <p:spPr>
          <a:xfrm>
            <a:off x="1204834" y="221848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2" name="Oval 11"/>
          <p:cNvSpPr/>
          <p:nvPr/>
        </p:nvSpPr>
        <p:spPr>
          <a:xfrm>
            <a:off x="1118486" y="257615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3" name="Oval 12"/>
          <p:cNvSpPr/>
          <p:nvPr/>
        </p:nvSpPr>
        <p:spPr>
          <a:xfrm>
            <a:off x="1665769" y="255048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4" name="Right Arrow 13"/>
          <p:cNvSpPr/>
          <p:nvPr/>
        </p:nvSpPr>
        <p:spPr>
          <a:xfrm>
            <a:off x="2247763" y="2251820"/>
            <a:ext cx="1411356" cy="29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mc:AlternateContent xmlns:mc="http://schemas.openxmlformats.org/markup-compatibility/2006" xmlns:a14="http://schemas.microsoft.com/office/drawing/2010/main">
        <mc:Choice Requires="a14">
          <p:sp>
            <p:nvSpPr>
              <p:cNvPr id="15" name="TextBox 14"/>
              <p:cNvSpPr txBox="1"/>
              <p:nvPr/>
            </p:nvSpPr>
            <p:spPr>
              <a:xfrm>
                <a:off x="2013679" y="1675690"/>
                <a:ext cx="1913664"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𝑭</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m:t>
                          </m:r>
                        </m:num>
                        <m:den>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𝒓</m:t>
                          </m:r>
                        </m:den>
                      </m:f>
                      <m:r>
                        <a:rPr lang="en-US" i="1">
                          <a:latin typeface="Cambria Math" panose="02040503050406030204" pitchFamily="18" charset="0"/>
                        </a:rPr>
                        <m:t>=</m:t>
                      </m:r>
                      <m:r>
                        <a:rPr lang="en-US" i="1">
                          <a:latin typeface="Cambria Math" panose="02040503050406030204" pitchFamily="18" charset="0"/>
                        </a:rPr>
                        <m:t>𝑚</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r>
                            <a:rPr lang="en-US" b="1" i="1">
                              <a:latin typeface="Cambria Math" panose="02040503050406030204" pitchFamily="18" charset="0"/>
                            </a:rPr>
                            <m:t>𝒓</m:t>
                          </m:r>
                        </m:num>
                        <m:den>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2</m:t>
                              </m:r>
                            </m:sup>
                          </m:sSup>
                        </m:den>
                      </m:f>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2013679" y="1675690"/>
                <a:ext cx="1913664" cy="555793"/>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809553" y="2570075"/>
                <a:ext cx="3810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oMath>
                  </m:oMathPara>
                </a14:m>
                <a:endParaRPr lang="en-GB"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809548" y="2570070"/>
                <a:ext cx="287771" cy="276999"/>
              </a:xfrm>
              <a:prstGeom prst="rect">
                <a:avLst/>
              </a:prstGeom>
              <a:blipFill rotWithShape="0">
                <a:blip r:embed="rId4"/>
                <a:stretch>
                  <a:fillRect l="-21277" r="-14894" b="-6667"/>
                </a:stretch>
              </a:blipFill>
            </p:spPr>
            <p:txBody>
              <a:bodyPr/>
              <a:lstStyle/>
              <a:p>
                <a:r>
                  <a:rPr lang="en-GB">
                    <a:noFill/>
                  </a:rPr>
                  <a:t> </a:t>
                </a:r>
              </a:p>
            </p:txBody>
          </p:sp>
        </mc:Fallback>
      </mc:AlternateContent>
      <p:sp>
        <p:nvSpPr>
          <p:cNvPr id="17" name="Rectangle 16"/>
          <p:cNvSpPr/>
          <p:nvPr/>
        </p:nvSpPr>
        <p:spPr>
          <a:xfrm>
            <a:off x="4197632" y="2030911"/>
            <a:ext cx="963349" cy="794387"/>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8" name="Oval 17"/>
          <p:cNvSpPr/>
          <p:nvPr/>
        </p:nvSpPr>
        <p:spPr>
          <a:xfrm>
            <a:off x="4699493" y="236379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9" name="Oval 18"/>
          <p:cNvSpPr/>
          <p:nvPr/>
        </p:nvSpPr>
        <p:spPr>
          <a:xfrm>
            <a:off x="4656325" y="263206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0" name="Oval 19"/>
          <p:cNvSpPr/>
          <p:nvPr/>
        </p:nvSpPr>
        <p:spPr>
          <a:xfrm>
            <a:off x="4764222" y="218265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1" name="Oval 20"/>
          <p:cNvSpPr/>
          <p:nvPr/>
        </p:nvSpPr>
        <p:spPr>
          <a:xfrm>
            <a:off x="4322661" y="236379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2" name="Oval 21"/>
          <p:cNvSpPr/>
          <p:nvPr/>
        </p:nvSpPr>
        <p:spPr>
          <a:xfrm>
            <a:off x="4920154" y="209979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3" name="Oval 22"/>
          <p:cNvSpPr/>
          <p:nvPr/>
        </p:nvSpPr>
        <p:spPr>
          <a:xfrm>
            <a:off x="4973825" y="233692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4" name="Oval 23"/>
          <p:cNvSpPr/>
          <p:nvPr/>
        </p:nvSpPr>
        <p:spPr>
          <a:xfrm>
            <a:off x="4468177" y="221186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5" name="Oval 24"/>
          <p:cNvSpPr/>
          <p:nvPr/>
        </p:nvSpPr>
        <p:spPr>
          <a:xfrm>
            <a:off x="4381837" y="256953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6" name="Oval 25"/>
          <p:cNvSpPr/>
          <p:nvPr/>
        </p:nvSpPr>
        <p:spPr>
          <a:xfrm>
            <a:off x="4929109" y="254386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7" name="Right Arrow 26"/>
          <p:cNvSpPr/>
          <p:nvPr/>
        </p:nvSpPr>
        <p:spPr>
          <a:xfrm>
            <a:off x="5352085" y="2265075"/>
            <a:ext cx="849563" cy="29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mc:AlternateContent xmlns:mc="http://schemas.openxmlformats.org/markup-compatibility/2006" xmlns:a14="http://schemas.microsoft.com/office/drawing/2010/main">
        <mc:Choice Requires="a14">
          <p:sp>
            <p:nvSpPr>
              <p:cNvPr id="28" name="TextBox 27"/>
              <p:cNvSpPr txBox="1"/>
              <p:nvPr/>
            </p:nvSpPr>
            <p:spPr>
              <a:xfrm>
                <a:off x="5606897" y="2537051"/>
                <a:ext cx="3810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oMath>
                  </m:oMathPara>
                </a14:m>
                <a:endParaRPr lang="en-GB"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606890" y="2537044"/>
                <a:ext cx="287771" cy="276999"/>
              </a:xfrm>
              <a:prstGeom prst="rect">
                <a:avLst/>
              </a:prstGeom>
              <a:blipFill rotWithShape="0">
                <a:blip r:embed="rId5"/>
                <a:stretch>
                  <a:fillRect l="-21277" r="-14894" b="-6522"/>
                </a:stretch>
              </a:blipFill>
            </p:spPr>
            <p:txBody>
              <a:bodyPr/>
              <a:lstStyle/>
              <a:p>
                <a:r>
                  <a:rPr lang="en-GB">
                    <a:noFill/>
                  </a:rPr>
                  <a:t> </a:t>
                </a:r>
              </a:p>
            </p:txBody>
          </p:sp>
        </mc:Fallback>
      </mc:AlternateContent>
      <p:sp>
        <p:nvSpPr>
          <p:cNvPr id="29" name="Rectangle 28"/>
          <p:cNvSpPr/>
          <p:nvPr/>
        </p:nvSpPr>
        <p:spPr>
          <a:xfrm>
            <a:off x="6477000" y="2004407"/>
            <a:ext cx="963349" cy="794387"/>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0" name="Oval 29"/>
          <p:cNvSpPr/>
          <p:nvPr/>
        </p:nvSpPr>
        <p:spPr>
          <a:xfrm>
            <a:off x="6978862" y="233729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1" name="Oval 30"/>
          <p:cNvSpPr/>
          <p:nvPr/>
        </p:nvSpPr>
        <p:spPr>
          <a:xfrm>
            <a:off x="6935693" y="260556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2" name="Oval 31"/>
          <p:cNvSpPr/>
          <p:nvPr/>
        </p:nvSpPr>
        <p:spPr>
          <a:xfrm>
            <a:off x="7043593" y="215615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3" name="Oval 32"/>
          <p:cNvSpPr/>
          <p:nvPr/>
        </p:nvSpPr>
        <p:spPr>
          <a:xfrm>
            <a:off x="6602029" y="233729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4" name="Oval 33"/>
          <p:cNvSpPr/>
          <p:nvPr/>
        </p:nvSpPr>
        <p:spPr>
          <a:xfrm>
            <a:off x="7199525" y="207329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5" name="Oval 34"/>
          <p:cNvSpPr/>
          <p:nvPr/>
        </p:nvSpPr>
        <p:spPr>
          <a:xfrm>
            <a:off x="7253194" y="231042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6" name="Oval 35"/>
          <p:cNvSpPr/>
          <p:nvPr/>
        </p:nvSpPr>
        <p:spPr>
          <a:xfrm>
            <a:off x="6747545" y="218536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7" name="Oval 36"/>
          <p:cNvSpPr/>
          <p:nvPr/>
        </p:nvSpPr>
        <p:spPr>
          <a:xfrm>
            <a:off x="6661209" y="254303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8" name="Oval 37"/>
          <p:cNvSpPr/>
          <p:nvPr/>
        </p:nvSpPr>
        <p:spPr>
          <a:xfrm>
            <a:off x="7208478" y="251736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9" name="Right Arrow 38"/>
          <p:cNvSpPr/>
          <p:nvPr/>
        </p:nvSpPr>
        <p:spPr>
          <a:xfrm>
            <a:off x="7701033" y="2248511"/>
            <a:ext cx="849563" cy="29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0" name="TextBox 39"/>
          <p:cNvSpPr txBox="1"/>
          <p:nvPr/>
        </p:nvSpPr>
        <p:spPr>
          <a:xfrm>
            <a:off x="8639587" y="2167716"/>
            <a:ext cx="397866" cy="461665"/>
          </a:xfrm>
          <a:prstGeom prst="rect">
            <a:avLst/>
          </a:prstGeom>
          <a:noFill/>
        </p:spPr>
        <p:txBody>
          <a:bodyPr wrap="none" rtlCol="0">
            <a:spAutoFit/>
          </a:bodyPr>
          <a:lstStyle/>
          <a:p>
            <a:r>
              <a:rPr lang="en-US" sz="2400" dirty="0"/>
              <a:t>…</a:t>
            </a:r>
            <a:endParaRPr lang="en-GB" sz="2400" dirty="0"/>
          </a:p>
        </p:txBody>
      </p:sp>
      <p:sp>
        <p:nvSpPr>
          <p:cNvPr id="41" name="TextBox 40"/>
          <p:cNvSpPr txBox="1"/>
          <p:nvPr/>
        </p:nvSpPr>
        <p:spPr>
          <a:xfrm>
            <a:off x="105885" y="2233101"/>
            <a:ext cx="854721" cy="461665"/>
          </a:xfrm>
          <a:prstGeom prst="rect">
            <a:avLst/>
          </a:prstGeom>
          <a:noFill/>
        </p:spPr>
        <p:txBody>
          <a:bodyPr wrap="none" rtlCol="0">
            <a:spAutoFit/>
          </a:bodyPr>
          <a:lstStyle/>
          <a:p>
            <a:r>
              <a:rPr lang="en-US" sz="2400" b="1" dirty="0">
                <a:latin typeface="Verdana" panose="020B0604030504040204" pitchFamily="34" charset="0"/>
                <a:ea typeface="Verdana" panose="020B0604030504040204" pitchFamily="34" charset="0"/>
                <a:cs typeface="Verdana" panose="020B0604030504040204" pitchFamily="34" charset="0"/>
              </a:rPr>
              <a:t>MD:</a:t>
            </a:r>
            <a:endParaRPr lang="en-GB" sz="2400" b="1" dirty="0">
              <a:latin typeface="Verdana" panose="020B0604030504040204" pitchFamily="34" charset="0"/>
              <a:ea typeface="Verdana" panose="020B0604030504040204" pitchFamily="34" charset="0"/>
              <a:cs typeface="Verdana" panose="020B0604030504040204" pitchFamily="34" charset="0"/>
            </a:endParaRPr>
          </a:p>
        </p:txBody>
      </p:sp>
      <p:sp>
        <p:nvSpPr>
          <p:cNvPr id="42" name="TextBox 41"/>
          <p:cNvSpPr txBox="1"/>
          <p:nvPr/>
        </p:nvSpPr>
        <p:spPr>
          <a:xfrm>
            <a:off x="159230" y="3688200"/>
            <a:ext cx="822661" cy="461665"/>
          </a:xfrm>
          <a:prstGeom prst="rect">
            <a:avLst/>
          </a:prstGeom>
          <a:noFill/>
        </p:spPr>
        <p:txBody>
          <a:bodyPr wrap="none" rtlCol="0">
            <a:spAutoFit/>
          </a:bodyPr>
          <a:lstStyle/>
          <a:p>
            <a:r>
              <a:rPr lang="en-US" sz="2400" b="1" dirty="0">
                <a:latin typeface="Verdana" panose="020B0604030504040204" pitchFamily="34" charset="0"/>
                <a:ea typeface="Verdana" panose="020B0604030504040204" pitchFamily="34" charset="0"/>
                <a:cs typeface="Verdana" panose="020B0604030504040204" pitchFamily="34" charset="0"/>
              </a:rPr>
              <a:t>MC:</a:t>
            </a:r>
            <a:endParaRPr lang="en-GB" sz="2400" b="1" dirty="0">
              <a:latin typeface="Verdana" panose="020B0604030504040204" pitchFamily="34" charset="0"/>
              <a:ea typeface="Verdana" panose="020B0604030504040204" pitchFamily="34" charset="0"/>
              <a:cs typeface="Verdana" panose="020B0604030504040204" pitchFamily="34" charset="0"/>
            </a:endParaRPr>
          </a:p>
        </p:txBody>
      </p:sp>
      <p:sp>
        <p:nvSpPr>
          <p:cNvPr id="43" name="Rectangle 42"/>
          <p:cNvSpPr/>
          <p:nvPr/>
        </p:nvSpPr>
        <p:spPr>
          <a:xfrm>
            <a:off x="964438" y="3470101"/>
            <a:ext cx="963349" cy="794387"/>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4" name="Oval 43"/>
          <p:cNvSpPr/>
          <p:nvPr/>
        </p:nvSpPr>
        <p:spPr>
          <a:xfrm>
            <a:off x="1466309" y="380299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5" name="Oval 44"/>
          <p:cNvSpPr/>
          <p:nvPr/>
        </p:nvSpPr>
        <p:spPr>
          <a:xfrm>
            <a:off x="1423141" y="407126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6" name="Oval 45"/>
          <p:cNvSpPr/>
          <p:nvPr/>
        </p:nvSpPr>
        <p:spPr>
          <a:xfrm>
            <a:off x="1531038" y="362185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7" name="Oval 46"/>
          <p:cNvSpPr/>
          <p:nvPr/>
        </p:nvSpPr>
        <p:spPr>
          <a:xfrm>
            <a:off x="1089466" y="380299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8" name="Oval 47"/>
          <p:cNvSpPr/>
          <p:nvPr/>
        </p:nvSpPr>
        <p:spPr>
          <a:xfrm>
            <a:off x="1686970" y="353899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49" name="Oval 48"/>
          <p:cNvSpPr/>
          <p:nvPr/>
        </p:nvSpPr>
        <p:spPr>
          <a:xfrm>
            <a:off x="1740641" y="377612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50" name="Oval 49"/>
          <p:cNvSpPr/>
          <p:nvPr/>
        </p:nvSpPr>
        <p:spPr>
          <a:xfrm>
            <a:off x="1234993" y="365106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51" name="Oval 50"/>
          <p:cNvSpPr/>
          <p:nvPr/>
        </p:nvSpPr>
        <p:spPr>
          <a:xfrm>
            <a:off x="1148653" y="400873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52" name="Oval 51"/>
          <p:cNvSpPr/>
          <p:nvPr/>
        </p:nvSpPr>
        <p:spPr>
          <a:xfrm>
            <a:off x="1695925" y="398306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mc:AlternateContent xmlns:mc="http://schemas.openxmlformats.org/markup-compatibility/2006" xmlns:a14="http://schemas.microsoft.com/office/drawing/2010/main">
        <mc:Choice Requires="a14">
          <p:sp>
            <p:nvSpPr>
              <p:cNvPr id="53" name="Rectangle 52"/>
              <p:cNvSpPr/>
              <p:nvPr/>
            </p:nvSpPr>
            <p:spPr>
              <a:xfrm>
                <a:off x="7459188" y="2529703"/>
                <a:ext cx="1824507" cy="6006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accPr>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𝐴</m:t>
                          </m:r>
                        </m:e>
                      </m:acc>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m:t>
                      </m:r>
                      <m:f>
                        <m:f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fPr>
                        <m:num>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1</m:t>
                          </m:r>
                        </m:num>
                        <m:den>
                          <m:r>
                            <a:rPr lang="en-US" sz="14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𝜏</m:t>
                          </m:r>
                        </m:den>
                      </m:f>
                      <m:nary>
                        <m:nary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naryPr>
                        <m:sub>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sub>
                          </m:sSub>
                        </m:sub>
                        <m:sup>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sub>
                          </m:s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m:t>
                          </m:r>
                        </m:sup>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𝐴</m:t>
                          </m:r>
                          <m:d>
                            <m:d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d>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𝑑𝑡</m:t>
                          </m:r>
                        </m:e>
                      </m:nary>
                    </m:oMath>
                  </m:oMathPara>
                </a14:m>
                <a:endParaRPr lang="en-GB" sz="1400" dirty="0">
                  <a:solidFill>
                    <a:schemeClr val="accent3"/>
                  </a:solidFill>
                </a:endParaRPr>
              </a:p>
            </p:txBody>
          </p:sp>
        </mc:Choice>
        <mc:Fallback xmlns="">
          <p:sp>
            <p:nvSpPr>
              <p:cNvPr id="53" name="Rectangle 52"/>
              <p:cNvSpPr>
                <a:spLocks noRot="1" noChangeAspect="1" noMove="1" noResize="1" noEditPoints="1" noAdjustHandles="1" noChangeArrowheads="1" noChangeShapeType="1" noTextEdit="1"/>
              </p:cNvSpPr>
              <p:nvPr/>
            </p:nvSpPr>
            <p:spPr>
              <a:xfrm>
                <a:off x="7459176" y="2529696"/>
                <a:ext cx="1824507" cy="600614"/>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5653624" y="4143061"/>
                <a:ext cx="3611125" cy="6574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accPr>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𝐴</m:t>
                          </m:r>
                        </m:e>
                      </m:acc>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m:t>
                      </m:r>
                      <m:nary>
                        <m:naryPr>
                          <m:limLoc m:val="undOvr"/>
                          <m:subHide m:val="on"/>
                          <m:supHide m:val="on"/>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naryPr>
                        <m:sub/>
                        <m:sup/>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nary>
                            <m:naryPr>
                              <m:limLoc m:val="undOvr"/>
                              <m:subHide m:val="on"/>
                              <m:supHide m:val="on"/>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naryPr>
                            <m:sub/>
                            <m:sup/>
                            <m:e>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𝑝</m:t>
                              </m:r>
                              <m:d>
                                <m:d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b="1" i="1">
                                          <a:solidFill>
                                            <a:schemeClr val="accent3"/>
                                          </a:solidFill>
                                          <a:latin typeface="Cambria Math" panose="02040503050406030204" pitchFamily="18" charset="0"/>
                                          <a:ea typeface="Verdana" panose="020B0604030504040204" pitchFamily="34" charset="0"/>
                                          <a:cs typeface="Verdana" panose="020B0604030504040204" pitchFamily="34" charset="0"/>
                                        </a:rPr>
                                        <m:t>𝒓</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𝑁</m:t>
                                      </m:r>
                                    </m:sub>
                                  </m:s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b="1" i="1">
                                          <a:solidFill>
                                            <a:schemeClr val="accent3"/>
                                          </a:solidFill>
                                          <a:latin typeface="Cambria Math" panose="02040503050406030204" pitchFamily="18" charset="0"/>
                                          <a:ea typeface="Verdana" panose="020B0604030504040204" pitchFamily="34" charset="0"/>
                                          <a:cs typeface="Verdana" panose="020B0604030504040204" pitchFamily="34" charset="0"/>
                                        </a:rPr>
                                        <m:t>𝒑</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𝑁</m:t>
                                      </m:r>
                                    </m:sub>
                                  </m:sSub>
                                </m:e>
                              </m:d>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𝐴</m:t>
                              </m:r>
                            </m:e>
                          </m:nary>
                        </m:e>
                      </m:nary>
                      <m:d>
                        <m:d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b="1" i="1">
                                  <a:solidFill>
                                    <a:schemeClr val="accent3"/>
                                  </a:solidFill>
                                  <a:latin typeface="Cambria Math" panose="02040503050406030204" pitchFamily="18" charset="0"/>
                                  <a:ea typeface="Verdana" panose="020B0604030504040204" pitchFamily="34" charset="0"/>
                                  <a:cs typeface="Verdana" panose="020B0604030504040204" pitchFamily="34" charset="0"/>
                                </a:rPr>
                                <m:t>𝒓</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𝑁</m:t>
                              </m:r>
                            </m:sub>
                          </m:s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b="1" i="1">
                                  <a:solidFill>
                                    <a:schemeClr val="accent3"/>
                                  </a:solidFill>
                                  <a:latin typeface="Cambria Math" panose="02040503050406030204" pitchFamily="18" charset="0"/>
                                  <a:ea typeface="Verdana" panose="020B0604030504040204" pitchFamily="34" charset="0"/>
                                  <a:cs typeface="Verdana" panose="020B0604030504040204" pitchFamily="34" charset="0"/>
                                </a:rPr>
                                <m:t>𝒑</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𝑁</m:t>
                              </m:r>
                            </m:sub>
                          </m:sSub>
                        </m:e>
                      </m:d>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𝑑</m:t>
                      </m:r>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b="1" i="1">
                              <a:solidFill>
                                <a:schemeClr val="accent3"/>
                              </a:solidFill>
                              <a:latin typeface="Cambria Math" panose="02040503050406030204" pitchFamily="18" charset="0"/>
                              <a:ea typeface="Verdana" panose="020B0604030504040204" pitchFamily="34" charset="0"/>
                              <a:cs typeface="Verdana" panose="020B0604030504040204" pitchFamily="34" charset="0"/>
                            </a:rPr>
                            <m:t>𝒓</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𝑁</m:t>
                          </m:r>
                        </m:sub>
                      </m:s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𝑑</m:t>
                      </m:r>
                      <m:sSub>
                        <m:sSubPr>
                          <m:ctrlP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400" b="1" i="1">
                              <a:solidFill>
                                <a:schemeClr val="accent3"/>
                              </a:solidFill>
                              <a:latin typeface="Cambria Math" panose="02040503050406030204" pitchFamily="18" charset="0"/>
                              <a:ea typeface="Verdana" panose="020B0604030504040204" pitchFamily="34" charset="0"/>
                              <a:cs typeface="Verdana" panose="020B0604030504040204" pitchFamily="34" charset="0"/>
                            </a:rPr>
                            <m:t>𝒑</m:t>
                          </m:r>
                        </m:e>
                        <m:sub>
                          <m:r>
                            <a:rPr lang="en-US" sz="1400" i="1">
                              <a:solidFill>
                                <a:schemeClr val="accent3"/>
                              </a:solidFill>
                              <a:latin typeface="Cambria Math" panose="02040503050406030204" pitchFamily="18" charset="0"/>
                              <a:ea typeface="Verdana" panose="020B0604030504040204" pitchFamily="34" charset="0"/>
                              <a:cs typeface="Verdana" panose="020B0604030504040204" pitchFamily="34" charset="0"/>
                            </a:rPr>
                            <m:t>𝑁</m:t>
                          </m:r>
                        </m:sub>
                      </m:sSub>
                    </m:oMath>
                  </m:oMathPara>
                </a14:m>
                <a:endParaRPr lang="en-GB" sz="1400" dirty="0">
                  <a:solidFill>
                    <a:schemeClr val="accent3"/>
                  </a:solidFill>
                </a:endParaRPr>
              </a:p>
            </p:txBody>
          </p:sp>
        </mc:Choice>
        <mc:Fallback xmlns="">
          <p:sp>
            <p:nvSpPr>
              <p:cNvPr id="54" name="Rectangle 53"/>
              <p:cNvSpPr>
                <a:spLocks noRot="1" noChangeAspect="1" noMove="1" noResize="1" noEditPoints="1" noAdjustHandles="1" noChangeArrowheads="1" noChangeShapeType="1" noTextEdit="1"/>
              </p:cNvSpPr>
              <p:nvPr/>
            </p:nvSpPr>
            <p:spPr>
              <a:xfrm>
                <a:off x="5653613" y="4143059"/>
                <a:ext cx="3611125" cy="657424"/>
              </a:xfrm>
              <a:prstGeom prst="rect">
                <a:avLst/>
              </a:prstGeom>
              <a:blipFill rotWithShape="0">
                <a:blip r:embed="rId7"/>
                <a:stretch>
                  <a:fillRect/>
                </a:stretch>
              </a:blipFill>
            </p:spPr>
            <p:txBody>
              <a:bodyPr/>
              <a:lstStyle/>
              <a:p>
                <a:r>
                  <a:rPr lang="en-GB">
                    <a:noFill/>
                  </a:rPr>
                  <a:t> </a:t>
                </a:r>
              </a:p>
            </p:txBody>
          </p:sp>
        </mc:Fallback>
      </mc:AlternateContent>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622647" y="3216541"/>
            <a:ext cx="640628" cy="426744"/>
          </a:xfrm>
          <a:prstGeom prst="rect">
            <a:avLst/>
          </a:prstGeom>
        </p:spPr>
      </p:pic>
      <p:sp>
        <p:nvSpPr>
          <p:cNvPr id="57" name="Right Arrow 56"/>
          <p:cNvSpPr/>
          <p:nvPr/>
        </p:nvSpPr>
        <p:spPr>
          <a:xfrm>
            <a:off x="2317971" y="3719311"/>
            <a:ext cx="1411356" cy="29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58" name="Rectangle 57"/>
          <p:cNvSpPr/>
          <p:nvPr/>
        </p:nvSpPr>
        <p:spPr>
          <a:xfrm>
            <a:off x="4185644" y="3447031"/>
            <a:ext cx="963349" cy="794387"/>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59" name="Oval 58"/>
          <p:cNvSpPr/>
          <p:nvPr/>
        </p:nvSpPr>
        <p:spPr>
          <a:xfrm>
            <a:off x="4521738" y="3688201"/>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0" name="Oval 59"/>
          <p:cNvSpPr/>
          <p:nvPr/>
        </p:nvSpPr>
        <p:spPr>
          <a:xfrm>
            <a:off x="4644337" y="404818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1" name="Oval 60"/>
          <p:cNvSpPr/>
          <p:nvPr/>
        </p:nvSpPr>
        <p:spPr>
          <a:xfrm>
            <a:off x="4752237" y="359877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2" name="Oval 61"/>
          <p:cNvSpPr/>
          <p:nvPr/>
        </p:nvSpPr>
        <p:spPr>
          <a:xfrm>
            <a:off x="4310673" y="377991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3" name="Oval 62"/>
          <p:cNvSpPr/>
          <p:nvPr/>
        </p:nvSpPr>
        <p:spPr>
          <a:xfrm>
            <a:off x="4709069" y="386552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4" name="Oval 63"/>
          <p:cNvSpPr/>
          <p:nvPr/>
        </p:nvSpPr>
        <p:spPr>
          <a:xfrm>
            <a:off x="4920474" y="358853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5" name="Oval 64"/>
          <p:cNvSpPr/>
          <p:nvPr/>
        </p:nvSpPr>
        <p:spPr>
          <a:xfrm>
            <a:off x="4304641" y="355932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6" name="Oval 65"/>
          <p:cNvSpPr/>
          <p:nvPr/>
        </p:nvSpPr>
        <p:spPr>
          <a:xfrm>
            <a:off x="4497121" y="390497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7" name="Oval 66"/>
          <p:cNvSpPr/>
          <p:nvPr/>
        </p:nvSpPr>
        <p:spPr>
          <a:xfrm>
            <a:off x="4917121" y="395998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68" name="Right Arrow 67"/>
          <p:cNvSpPr/>
          <p:nvPr/>
        </p:nvSpPr>
        <p:spPr>
          <a:xfrm>
            <a:off x="5404476" y="3711056"/>
            <a:ext cx="849563" cy="29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456547" y="3224469"/>
            <a:ext cx="640628" cy="426744"/>
          </a:xfrm>
          <a:prstGeom prst="rect">
            <a:avLst/>
          </a:prstGeom>
        </p:spPr>
      </p:pic>
      <p:sp>
        <p:nvSpPr>
          <p:cNvPr id="70" name="Rectangle 69"/>
          <p:cNvSpPr/>
          <p:nvPr/>
        </p:nvSpPr>
        <p:spPr>
          <a:xfrm>
            <a:off x="6495840" y="3420191"/>
            <a:ext cx="963349" cy="794387"/>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1" name="Oval 70"/>
          <p:cNvSpPr/>
          <p:nvPr/>
        </p:nvSpPr>
        <p:spPr>
          <a:xfrm>
            <a:off x="6820341" y="383492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2" name="Oval 71"/>
          <p:cNvSpPr/>
          <p:nvPr/>
        </p:nvSpPr>
        <p:spPr>
          <a:xfrm>
            <a:off x="6954533" y="402134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3" name="Oval 72"/>
          <p:cNvSpPr/>
          <p:nvPr/>
        </p:nvSpPr>
        <p:spPr>
          <a:xfrm>
            <a:off x="6620869" y="3542409"/>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4" name="Oval 73"/>
          <p:cNvSpPr/>
          <p:nvPr/>
        </p:nvSpPr>
        <p:spPr>
          <a:xfrm>
            <a:off x="6620869" y="375307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5" name="Oval 74"/>
          <p:cNvSpPr/>
          <p:nvPr/>
        </p:nvSpPr>
        <p:spPr>
          <a:xfrm>
            <a:off x="6958681" y="355160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6" name="Oval 75"/>
          <p:cNvSpPr/>
          <p:nvPr/>
        </p:nvSpPr>
        <p:spPr>
          <a:xfrm>
            <a:off x="7038469" y="380808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7" name="Oval 76"/>
          <p:cNvSpPr/>
          <p:nvPr/>
        </p:nvSpPr>
        <p:spPr>
          <a:xfrm>
            <a:off x="6766385" y="3601145"/>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8" name="Oval 77"/>
          <p:cNvSpPr/>
          <p:nvPr/>
        </p:nvSpPr>
        <p:spPr>
          <a:xfrm>
            <a:off x="6680046" y="3958817"/>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79" name="Oval 78"/>
          <p:cNvSpPr/>
          <p:nvPr/>
        </p:nvSpPr>
        <p:spPr>
          <a:xfrm>
            <a:off x="6581509" y="4057533"/>
            <a:ext cx="86337" cy="12506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0" name="Right Arrow 79"/>
          <p:cNvSpPr/>
          <p:nvPr/>
        </p:nvSpPr>
        <p:spPr>
          <a:xfrm>
            <a:off x="7638889" y="3726216"/>
            <a:ext cx="849563" cy="29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81" name="TextBox 80"/>
          <p:cNvSpPr txBox="1"/>
          <p:nvPr/>
        </p:nvSpPr>
        <p:spPr>
          <a:xfrm>
            <a:off x="8620305" y="3637017"/>
            <a:ext cx="397866" cy="461665"/>
          </a:xfrm>
          <a:prstGeom prst="rect">
            <a:avLst/>
          </a:prstGeom>
          <a:noFill/>
        </p:spPr>
        <p:txBody>
          <a:bodyPr wrap="none" rtlCol="0">
            <a:spAutoFit/>
          </a:bodyPr>
          <a:lstStyle/>
          <a:p>
            <a:r>
              <a:rPr lang="en-US" sz="2400" dirty="0"/>
              <a:t>…</a:t>
            </a:r>
            <a:endParaRPr lang="en-GB" sz="2400" dirty="0"/>
          </a:p>
        </p:txBody>
      </p:sp>
    </p:spTree>
    <p:extLst>
      <p:ext uri="{BB962C8B-B14F-4D97-AF65-F5344CB8AC3E}">
        <p14:creationId xmlns:p14="http://schemas.microsoft.com/office/powerpoint/2010/main" val="1983618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Molecular Dynamics </a:t>
            </a:r>
            <a:endParaRPr lang="en-GB" b="1" dirty="0"/>
          </a:p>
        </p:txBody>
      </p:sp>
      <p:sp>
        <p:nvSpPr>
          <p:cNvPr id="4" name="TextBox 3"/>
          <p:cNvSpPr txBox="1"/>
          <p:nvPr/>
        </p:nvSpPr>
        <p:spPr>
          <a:xfrm>
            <a:off x="138995" y="764437"/>
            <a:ext cx="8756375" cy="1800493"/>
          </a:xfrm>
          <a:prstGeom prst="rect">
            <a:avLst/>
          </a:prstGeom>
          <a:noFill/>
        </p:spPr>
        <p:txBody>
          <a:bodyPr wrap="square" rtlCol="0">
            <a:spAutoFit/>
          </a:bodyPr>
          <a:lstStyle/>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Generate a dynamical trajectory by integrating Newton’s equations of motion, with suitable initial and boundary conditions</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We need a good way to determine the forces acting on each atom (e.g. FF or DFT) </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Also need an accurate numerical method to integrate the equations of motion</a:t>
            </a:r>
          </a:p>
          <a:p>
            <a:pPr marL="182858" lvl="1" indent="-182858">
              <a:spcAft>
                <a:spcPts val="600"/>
              </a:spcAft>
              <a:buFont typeface="Arial" panose="020B0604020202020204" pitchFamily="34" charset="0"/>
              <a:buChar char="•"/>
            </a:pPr>
            <a:endParaRPr lang="en-US" sz="16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5148486" y="116527"/>
            <a:ext cx="3732393" cy="356251"/>
          </a:xfrm>
        </p:spPr>
        <p:txBody>
          <a:bodyPr/>
          <a:lstStyle/>
          <a:p>
            <a:r>
              <a:rPr lang="en-US" sz="2400" dirty="0"/>
              <a:t>The basics</a:t>
            </a:r>
            <a:endParaRPr lang="en-GB" sz="2400" dirty="0"/>
          </a:p>
        </p:txBody>
      </p:sp>
      <p:sp>
        <p:nvSpPr>
          <p:cNvPr id="7" name="Rectangle 6"/>
          <p:cNvSpPr/>
          <p:nvPr/>
        </p:nvSpPr>
        <p:spPr>
          <a:xfrm>
            <a:off x="983975" y="2757049"/>
            <a:ext cx="2735820" cy="1817524"/>
          </a:xfrm>
          <a:prstGeom prst="rect">
            <a:avLst/>
          </a:prstGeom>
          <a:solidFill>
            <a:schemeClr val="accent3">
              <a:lumMod val="40000"/>
              <a:lumOff val="60000"/>
              <a:alpha val="1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8" name="Oval 7"/>
          <p:cNvSpPr/>
          <p:nvPr/>
        </p:nvSpPr>
        <p:spPr>
          <a:xfrm>
            <a:off x="3301480" y="3247609"/>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9" name="Oval 8"/>
          <p:cNvSpPr/>
          <p:nvPr/>
        </p:nvSpPr>
        <p:spPr>
          <a:xfrm>
            <a:off x="3056292" y="4220277"/>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0" name="Oval 9"/>
          <p:cNvSpPr/>
          <p:nvPr/>
        </p:nvSpPr>
        <p:spPr>
          <a:xfrm>
            <a:off x="2854272" y="3202533"/>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1" name="Oval 10"/>
          <p:cNvSpPr/>
          <p:nvPr/>
        </p:nvSpPr>
        <p:spPr>
          <a:xfrm>
            <a:off x="1796536" y="3770869"/>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2" name="Oval 11"/>
          <p:cNvSpPr/>
          <p:nvPr/>
        </p:nvSpPr>
        <p:spPr>
          <a:xfrm>
            <a:off x="1262724" y="3012149"/>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3" name="Oval 12"/>
          <p:cNvSpPr/>
          <p:nvPr/>
        </p:nvSpPr>
        <p:spPr>
          <a:xfrm>
            <a:off x="2773991" y="3680789"/>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4" name="Oval 13"/>
          <p:cNvSpPr/>
          <p:nvPr/>
        </p:nvSpPr>
        <p:spPr>
          <a:xfrm>
            <a:off x="2095816" y="3155213"/>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5" name="Oval 14"/>
          <p:cNvSpPr/>
          <p:nvPr/>
        </p:nvSpPr>
        <p:spPr>
          <a:xfrm>
            <a:off x="2407856" y="3921041"/>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16" name="Oval 15"/>
          <p:cNvSpPr/>
          <p:nvPr/>
        </p:nvSpPr>
        <p:spPr>
          <a:xfrm>
            <a:off x="1140118" y="4220273"/>
            <a:ext cx="245189" cy="286132"/>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cxnSp>
        <p:nvCxnSpPr>
          <p:cNvPr id="17" name="Straight Arrow Connector 16"/>
          <p:cNvCxnSpPr/>
          <p:nvPr/>
        </p:nvCxnSpPr>
        <p:spPr>
          <a:xfrm flipV="1">
            <a:off x="1262726" y="3913939"/>
            <a:ext cx="245191" cy="4494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32318" y="3537151"/>
            <a:ext cx="375424" cy="461665"/>
          </a:xfrm>
          <a:prstGeom prst="rect">
            <a:avLst/>
          </a:prstGeom>
          <a:noFill/>
        </p:spPr>
        <p:txBody>
          <a:bodyPr wrap="none" rtlCol="0">
            <a:spAutoFit/>
          </a:bodyPr>
          <a:lstStyle/>
          <a:p>
            <a:r>
              <a:rPr lang="en-US" sz="2400" dirty="0" err="1">
                <a:solidFill>
                  <a:srgbClr val="FF0000"/>
                </a:solidFill>
              </a:rPr>
              <a:t>F</a:t>
            </a:r>
            <a:r>
              <a:rPr lang="en-US" sz="2400" baseline="-25000" dirty="0" err="1">
                <a:solidFill>
                  <a:srgbClr val="FF0000"/>
                </a:solidFill>
              </a:rPr>
              <a:t>j</a:t>
            </a:r>
            <a:endParaRPr lang="en-GB" sz="2400" baseline="-25000" dirty="0">
              <a:solidFill>
                <a:srgbClr val="FF0000"/>
              </a:solidFill>
            </a:endParaRPr>
          </a:p>
        </p:txBody>
      </p:sp>
      <mc:AlternateContent xmlns:mc="http://schemas.openxmlformats.org/markup-compatibility/2006" xmlns:a14="http://schemas.microsoft.com/office/drawing/2010/main">
        <mc:Choice Requires="a14">
          <p:sp>
            <p:nvSpPr>
              <p:cNvPr id="19" name="TextBox 18"/>
              <p:cNvSpPr txBox="1"/>
              <p:nvPr/>
            </p:nvSpPr>
            <p:spPr>
              <a:xfrm>
                <a:off x="4517190" y="2552416"/>
                <a:ext cx="3446393" cy="803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𝑈</m:t>
                          </m:r>
                          <m:d>
                            <m:dPr>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𝒓</m:t>
                                  </m:r>
                                </m:e>
                                <m:sup>
                                  <m:r>
                                    <a:rPr lang="en-US" sz="2400" i="1">
                                      <a:latin typeface="Cambria Math" panose="02040503050406030204" pitchFamily="18" charset="0"/>
                                      <a:ea typeface="Cambria Math" panose="02040503050406030204" pitchFamily="18" charset="0"/>
                                    </a:rPr>
                                    <m:t>𝑁</m:t>
                                  </m:r>
                                </m:sup>
                              </m:sSup>
                            </m:e>
                          </m:d>
                        </m:num>
                        <m:den>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𝒓</m:t>
                              </m:r>
                            </m:e>
                            <m:sub>
                              <m:r>
                                <a:rPr lang="en-US" sz="2400" i="1">
                                  <a:latin typeface="Cambria Math" panose="02040503050406030204" pitchFamily="18" charset="0"/>
                                  <a:ea typeface="Cambria Math" panose="02040503050406030204" pitchFamily="18" charset="0"/>
                                </a:rPr>
                                <m:t>𝑖</m:t>
                              </m:r>
                            </m:sub>
                          </m:sSub>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𝑖</m:t>
                          </m:r>
                        </m:sub>
                      </m:sSub>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2</m:t>
                              </m:r>
                            </m:sup>
                          </m:sSup>
                          <m:sSub>
                            <m:sSubPr>
                              <m:ctrlPr>
                                <a:rPr lang="en-US" sz="2400" i="1">
                                  <a:latin typeface="Cambria Math" panose="02040503050406030204" pitchFamily="18" charset="0"/>
                                </a:rPr>
                              </m:ctrlPr>
                            </m:sSubPr>
                            <m:e>
                              <m:r>
                                <a:rPr lang="en-US" sz="2400" b="1" i="1">
                                  <a:latin typeface="Cambria Math" panose="02040503050406030204" pitchFamily="18" charset="0"/>
                                </a:rPr>
                                <m:t>𝒓</m:t>
                              </m:r>
                            </m:e>
                            <m:sub>
                              <m:r>
                                <a:rPr lang="en-US" sz="2400" i="1">
                                  <a:latin typeface="Cambria Math" panose="02040503050406030204" pitchFamily="18" charset="0"/>
                                </a:rPr>
                                <m:t>𝑖</m:t>
                              </m:r>
                            </m:sub>
                          </m:sSub>
                        </m:num>
                        <m:den>
                          <m:r>
                            <a:rPr lang="en-US" sz="2400" i="1">
                              <a:latin typeface="Cambria Math" panose="02040503050406030204" pitchFamily="18" charset="0"/>
                            </a:rPr>
                            <m:t>𝑑</m:t>
                          </m:r>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2</m:t>
                              </m:r>
                            </m:sup>
                          </m:sSup>
                        </m:den>
                      </m:f>
                    </m:oMath>
                  </m:oMathPara>
                </a14:m>
                <a:endParaRPr lang="en-GB"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517177" y="2552415"/>
                <a:ext cx="2588721" cy="602794"/>
              </a:xfrm>
              <a:prstGeom prst="rect">
                <a:avLst/>
              </a:prstGeom>
              <a:blipFill rotWithShape="0">
                <a:blip r:embed="rId3"/>
                <a:stretch>
                  <a:fillRect/>
                </a:stretch>
              </a:blipFill>
            </p:spPr>
            <p:txBody>
              <a:bodyPr/>
              <a:lstStyle/>
              <a:p>
                <a:r>
                  <a:rPr lang="en-GB">
                    <a:noFill/>
                  </a:rPr>
                  <a:t> </a:t>
                </a:r>
              </a:p>
            </p:txBody>
          </p:sp>
        </mc:Fallback>
      </mc:AlternateContent>
      <p:sp>
        <p:nvSpPr>
          <p:cNvPr id="20" name="TextBox 19"/>
          <p:cNvSpPr txBox="1"/>
          <p:nvPr/>
        </p:nvSpPr>
        <p:spPr>
          <a:xfrm>
            <a:off x="4359222" y="3319362"/>
            <a:ext cx="4140919" cy="1308050"/>
          </a:xfrm>
          <a:prstGeom prst="rect">
            <a:avLst/>
          </a:prstGeom>
          <a:noFill/>
        </p:spPr>
        <p:txBody>
          <a:bodyPr wrap="square" rtlCol="0">
            <a:spAutoFit/>
          </a:bodyPr>
          <a:lstStyle/>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System of N coupled ODEs</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No exact solution</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Step-by-step numerical integration </a:t>
            </a:r>
          </a:p>
          <a:p>
            <a:pPr marL="182858" lvl="1" indent="-182858">
              <a:spcAft>
                <a:spcPts val="600"/>
              </a:spcAft>
              <a:buFont typeface="Arial" panose="020B0604020202020204" pitchFamily="34" charset="0"/>
              <a:buChar char="•"/>
            </a:pPr>
            <a:endParaRPr lang="en-US" sz="16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485382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Molecular Dynamics </a:t>
            </a:r>
            <a:endParaRPr lang="en-GB" b="1" dirty="0"/>
          </a:p>
        </p:txBody>
      </p:sp>
      <mc:AlternateContent xmlns:mc="http://schemas.openxmlformats.org/markup-compatibility/2006" xmlns:a14="http://schemas.microsoft.com/office/drawing/2010/main">
        <mc:Choice Requires="a14">
          <p:sp>
            <p:nvSpPr>
              <p:cNvPr id="4" name="TextBox 3"/>
              <p:cNvSpPr txBox="1"/>
              <p:nvPr/>
            </p:nvSpPr>
            <p:spPr>
              <a:xfrm>
                <a:off x="153497" y="665077"/>
                <a:ext cx="8756375" cy="4069704"/>
              </a:xfrm>
              <a:prstGeom prst="rect">
                <a:avLst/>
              </a:prstGeom>
              <a:noFill/>
            </p:spPr>
            <p:txBody>
              <a:bodyPr wrap="square" rtlCol="0">
                <a:spAutoFit/>
              </a:bodyPr>
              <a:lstStyle/>
              <a:p>
                <a:pPr marL="285717" lvl="1" indent="-285717">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Discretize solution, using a time step </a:t>
                </a: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a:t>
                </a:r>
              </a:p>
              <a:p>
                <a:pPr marL="457143" lvl="2">
                  <a:spcAft>
                    <a:spcPts val="1200"/>
                  </a:spcAft>
                </a:pPr>
                <a14:m>
                  <m:oMath xmlns:m="http://schemas.openxmlformats.org/officeDocument/2006/math">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oMath>
                </a14:m>
                <a:r>
                  <a:rPr lang="en-US" sz="1600" dirty="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+2</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oMath>
                </a14:m>
                <a:r>
                  <a:rPr lang="en-US" sz="1600" dirty="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Verdana" panose="020B0604030504040204" pitchFamily="34" charset="0"/>
                      </a:rPr>
                      <m:t>→⋯</m:t>
                    </m:r>
                  </m:oMath>
                </a14:m>
                <a:r>
                  <a:rPr lang="en-US" sz="1600" dirty="0">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𝑛</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oMath>
                </a14:m>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17" lvl="1" indent="-285717">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Important features of our numerical integrator:</a:t>
                </a:r>
              </a:p>
              <a:p>
                <a:pPr marL="731430" lvl="2" indent="-274286">
                  <a:spcAft>
                    <a:spcPts val="3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minimal need to compute forces (a very expensive calculation)</a:t>
                </a:r>
              </a:p>
              <a:p>
                <a:pPr marL="731430" lvl="2" indent="-274286">
                  <a:spcAft>
                    <a:spcPts val="3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good stability for large time steps</a:t>
                </a:r>
              </a:p>
              <a:p>
                <a:pPr marL="731430" lvl="2" indent="-274286">
                  <a:spcAft>
                    <a:spcPts val="3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good accuracy </a:t>
                </a:r>
              </a:p>
              <a:p>
                <a:pPr marL="731430" lvl="2" indent="-274286">
                  <a:spcAft>
                    <a:spcPts val="3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conserves energy and momentum</a:t>
                </a:r>
              </a:p>
              <a:p>
                <a:pPr marL="731430" lvl="2" indent="-274286">
                  <a:spcAft>
                    <a:spcPts val="300"/>
                  </a:spcAft>
                  <a:buFont typeface="Arial" panose="020B0604020202020204" pitchFamily="34" charset="0"/>
                  <a:buChar char="•"/>
                </a:pPr>
                <a:r>
                  <a:rPr lang="en-US" sz="16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time-reversible</a:t>
                </a:r>
              </a:p>
              <a:p>
                <a:pPr marL="731430" lvl="2" indent="-274286">
                  <a:spcAft>
                    <a:spcPts val="1200"/>
                  </a:spcAft>
                  <a:buFont typeface="Arial" panose="020B0604020202020204" pitchFamily="34" charset="0"/>
                  <a:buChar char="•"/>
                </a:pPr>
                <a:r>
                  <a:rPr lang="en-US" sz="1600" dirty="0" err="1">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symplectic</a:t>
                </a:r>
                <a:r>
                  <a:rPr lang="en-US" sz="16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 conserves volume in phase space</a:t>
                </a:r>
              </a:p>
              <a:p>
                <a:pPr marL="274286" lvl="1" indent="-274286">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Taylor expansion?</a:t>
                </a:r>
              </a:p>
              <a:p>
                <a:pPr marL="457143" lvl="2">
                  <a:spcAft>
                    <a:spcPts val="6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𝒗</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r>
                        <a:rPr lang="en-US" sz="1600" i="1">
                          <a:latin typeface="Cambria Math" panose="02040503050406030204" pitchFamily="18" charset="0"/>
                          <a:ea typeface="Cambria Math" panose="02040503050406030204" pitchFamily="18" charset="0"/>
                          <a:cs typeface="Verdana" panose="020B0604030504040204" pitchFamily="34" charset="0"/>
                        </a:rPr>
                        <m:t>+</m:t>
                      </m:r>
                      <m:f>
                        <m:fPr>
                          <m:ctrlPr>
                            <a:rPr lang="en-US" sz="1600" i="1">
                              <a:latin typeface="Cambria Math" panose="02040503050406030204" pitchFamily="18" charset="0"/>
                              <a:ea typeface="Cambria Math" panose="02040503050406030204" pitchFamily="18" charset="0"/>
                              <a:cs typeface="Verdana" panose="020B0604030504040204" pitchFamily="34" charset="0"/>
                            </a:rPr>
                          </m:ctrlPr>
                        </m:fPr>
                        <m:num>
                          <m:r>
                            <a:rPr lang="en-US" sz="1600" i="1">
                              <a:latin typeface="Cambria Math" panose="02040503050406030204" pitchFamily="18" charset="0"/>
                              <a:ea typeface="Cambria Math" panose="02040503050406030204" pitchFamily="18" charset="0"/>
                              <a:cs typeface="Verdana" panose="020B0604030504040204" pitchFamily="34" charset="0"/>
                            </a:rPr>
                            <m:t>1</m:t>
                          </m:r>
                        </m:num>
                        <m:den>
                          <m:r>
                            <a:rPr lang="en-US" sz="1600" i="1">
                              <a:latin typeface="Cambria Math" panose="02040503050406030204" pitchFamily="18" charset="0"/>
                              <a:ea typeface="Cambria Math" panose="02040503050406030204" pitchFamily="18" charset="0"/>
                              <a:cs typeface="Verdana" panose="020B0604030504040204" pitchFamily="34" charset="0"/>
                            </a:rPr>
                            <m:t>2</m:t>
                          </m:r>
                        </m:den>
                      </m:f>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𝒂</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2</m:t>
                          </m:r>
                        </m:sup>
                      </m:sSup>
                      <m:r>
                        <a:rPr lang="en-US" sz="1600" i="1">
                          <a:latin typeface="Cambria Math" panose="02040503050406030204" pitchFamily="18" charset="0"/>
                          <a:ea typeface="Verdana" panose="020B0604030504040204" pitchFamily="34"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𝑂</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3</m:t>
                              </m:r>
                            </m:sup>
                          </m:sSup>
                        </m:e>
                      </m:d>
                    </m:oMath>
                  </m:oMathPara>
                </a14:m>
                <a:endParaRPr lang="en-US" sz="1600" b="1" dirty="0">
                  <a:latin typeface="Verdana" panose="020B0604030504040204" pitchFamily="34" charset="0"/>
                  <a:ea typeface="Verdana" panose="020B0604030504040204" pitchFamily="34" charset="0"/>
                  <a:cs typeface="Verdana" panose="020B0604030504040204" pitchFamily="34" charset="0"/>
                </a:endParaRPr>
              </a:p>
              <a:p>
                <a:pPr marL="457143" lvl="2">
                  <a:spcAft>
                    <a:spcPts val="6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𝒗</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𝒗</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𝒂</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r>
                        <a:rPr lang="en-US" sz="1600" i="1">
                          <a:latin typeface="Cambria Math" panose="02040503050406030204" pitchFamily="18" charset="0"/>
                          <a:ea typeface="Cambria Math" panose="02040503050406030204" pitchFamily="18"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𝑂</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2</m:t>
                              </m:r>
                            </m:sup>
                          </m:sSup>
                        </m:e>
                      </m:d>
                    </m:oMath>
                  </m:oMathPara>
                </a14:m>
                <a:endParaRPr lang="en-US" sz="1600" b="1"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3492" y="665073"/>
                <a:ext cx="8756374" cy="4069704"/>
              </a:xfrm>
              <a:prstGeom prst="rect">
                <a:avLst/>
              </a:prstGeom>
              <a:blipFill rotWithShape="0">
                <a:blip r:embed="rId4"/>
                <a:stretch>
                  <a:fillRect l="-278" t="-449"/>
                </a:stretch>
              </a:blipFill>
            </p:spPr>
            <p:txBody>
              <a:bodyPr/>
              <a:lstStyle/>
              <a:p>
                <a:r>
                  <a:rPr lang="en-GB">
                    <a:noFill/>
                  </a:rPr>
                  <a:t> </a:t>
                </a:r>
              </a:p>
            </p:txBody>
          </p:sp>
        </mc:Fallback>
      </mc:AlternateContent>
      <p:sp>
        <p:nvSpPr>
          <p:cNvPr id="5" name="Text Placeholder 2"/>
          <p:cNvSpPr>
            <a:spLocks noGrp="1"/>
          </p:cNvSpPr>
          <p:nvPr>
            <p:ph type="body" sz="quarter" idx="20"/>
          </p:nvPr>
        </p:nvSpPr>
        <p:spPr>
          <a:xfrm>
            <a:off x="5148486" y="116527"/>
            <a:ext cx="3732393" cy="356251"/>
          </a:xfrm>
        </p:spPr>
        <p:txBody>
          <a:bodyPr/>
          <a:lstStyle/>
          <a:p>
            <a:r>
              <a:rPr lang="en-US" sz="2400" dirty="0"/>
              <a:t>The basics II</a:t>
            </a:r>
            <a:endParaRPr lang="en-GB" sz="2400" dirty="0"/>
          </a:p>
        </p:txBody>
      </p:sp>
      <p:graphicFrame>
        <p:nvGraphicFramePr>
          <p:cNvPr id="24" name="Object 2"/>
          <p:cNvGraphicFramePr>
            <a:graphicFrameLocks noChangeAspect="1"/>
          </p:cNvGraphicFramePr>
          <p:nvPr>
            <p:extLst>
              <p:ext uri="{D42A27DB-BD31-4B8C-83A1-F6EECF244321}">
                <p14:modId xmlns:p14="http://schemas.microsoft.com/office/powerpoint/2010/main" val="4104426304"/>
              </p:ext>
            </p:extLst>
          </p:nvPr>
        </p:nvGraphicFramePr>
        <p:xfrm>
          <a:off x="7875415" y="764621"/>
          <a:ext cx="876300" cy="1231900"/>
        </p:xfrm>
        <a:graphic>
          <a:graphicData uri="http://schemas.openxmlformats.org/presentationml/2006/ole">
            <mc:AlternateContent xmlns:mc="http://schemas.openxmlformats.org/markup-compatibility/2006">
              <mc:Choice xmlns:v="urn:schemas-microsoft-com:vml" Requires="v">
                <p:oleObj spid="_x0000_s13362" name="Equation" r:id="rId5" imgW="876240" imgH="1231560" progId="">
                  <p:embed/>
                </p:oleObj>
              </mc:Choice>
              <mc:Fallback>
                <p:oleObj name="Equation" r:id="rId5" imgW="876240" imgH="12315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5415" y="764621"/>
                        <a:ext cx="876300" cy="1231900"/>
                      </a:xfrm>
                      <a:prstGeom prst="rect">
                        <a:avLst/>
                      </a:prstGeom>
                      <a:solidFill>
                        <a:schemeClr val="bg1"/>
                      </a:solidFill>
                      <a:ln w="19050">
                        <a:solidFill>
                          <a:schemeClr val="tx1"/>
                        </a:solidFill>
                      </a:ln>
                      <a:extLst/>
                    </p:spPr>
                  </p:pic>
                </p:oleObj>
              </mc:Fallback>
            </mc:AlternateContent>
          </a:graphicData>
        </a:graphic>
      </p:graphicFrame>
      <p:sp>
        <p:nvSpPr>
          <p:cNvPr id="25" name="Multiply 24"/>
          <p:cNvSpPr/>
          <p:nvPr/>
        </p:nvSpPr>
        <p:spPr>
          <a:xfrm>
            <a:off x="2017488" y="3785847"/>
            <a:ext cx="1192696" cy="873025"/>
          </a:xfrm>
          <a:prstGeom prst="mathMultiply">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3" name="TextBox 2"/>
          <p:cNvSpPr txBox="1"/>
          <p:nvPr/>
        </p:nvSpPr>
        <p:spPr>
          <a:xfrm>
            <a:off x="5874819" y="4037687"/>
            <a:ext cx="3072444" cy="369332"/>
          </a:xfrm>
          <a:prstGeom prst="rect">
            <a:avLst/>
          </a:prstGeom>
          <a:noFill/>
        </p:spPr>
        <p:txBody>
          <a:bodyPr wrap="none" rtlCol="0">
            <a:spAutoFit/>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Unstable and inaccurate!</a:t>
            </a:r>
            <a:endParaRPr lang="en-GB"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605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Molecular Dynamics </a:t>
            </a:r>
            <a:endParaRPr lang="en-GB" b="1" dirty="0"/>
          </a:p>
        </p:txBody>
      </p:sp>
      <mc:AlternateContent xmlns:mc="http://schemas.openxmlformats.org/markup-compatibility/2006" xmlns:a14="http://schemas.microsoft.com/office/drawing/2010/main">
        <mc:Choice Requires="a14">
          <p:sp>
            <p:nvSpPr>
              <p:cNvPr id="4" name="TextBox 3"/>
              <p:cNvSpPr txBox="1"/>
              <p:nvPr/>
            </p:nvSpPr>
            <p:spPr>
              <a:xfrm>
                <a:off x="193659" y="665078"/>
                <a:ext cx="8647043" cy="4372351"/>
              </a:xfrm>
              <a:prstGeom prst="rect">
                <a:avLst/>
              </a:prstGeom>
              <a:solidFill>
                <a:schemeClr val="bg1"/>
              </a:solidFill>
            </p:spPr>
            <p:txBody>
              <a:bodyPr wrap="square" rtlCol="0">
                <a:spAutoFit/>
              </a:bodyPr>
              <a:lstStyle/>
              <a:p>
                <a:pPr marL="0" lvl="1"/>
                <a:r>
                  <a:rPr lang="en-US" sz="1600" b="1" dirty="0" err="1">
                    <a:latin typeface="Verdana" panose="020B0604030504040204" pitchFamily="34" charset="0"/>
                    <a:ea typeface="Verdana" panose="020B0604030504040204" pitchFamily="34" charset="0"/>
                    <a:cs typeface="Verdana" panose="020B0604030504040204" pitchFamily="34" charset="0"/>
                  </a:rPr>
                  <a:t>Verlet</a:t>
                </a:r>
                <a:r>
                  <a:rPr lang="en-US" sz="1600" b="1" dirty="0">
                    <a:latin typeface="Verdana" panose="020B0604030504040204" pitchFamily="34" charset="0"/>
                    <a:ea typeface="Verdana" panose="020B0604030504040204" pitchFamily="34" charset="0"/>
                    <a:cs typeface="Verdana" panose="020B0604030504040204" pitchFamily="34" charset="0"/>
                  </a:rPr>
                  <a:t> algorithm:</a:t>
                </a:r>
                <a:endPar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marL="457143" lvl="2">
                  <a:spcAft>
                    <a:spcPts val="6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𝒗</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r>
                        <a:rPr lang="en-US" sz="1600" i="1">
                          <a:latin typeface="Cambria Math" panose="02040503050406030204" pitchFamily="18" charset="0"/>
                          <a:ea typeface="Cambria Math" panose="02040503050406030204" pitchFamily="18" charset="0"/>
                          <a:cs typeface="Verdana" panose="020B0604030504040204" pitchFamily="34" charset="0"/>
                        </a:rPr>
                        <m:t>+</m:t>
                      </m:r>
                      <m:f>
                        <m:fPr>
                          <m:ctrlPr>
                            <a:rPr lang="en-US" sz="1600" i="1">
                              <a:latin typeface="Cambria Math" panose="02040503050406030204" pitchFamily="18" charset="0"/>
                              <a:ea typeface="Cambria Math" panose="02040503050406030204" pitchFamily="18" charset="0"/>
                              <a:cs typeface="Verdana" panose="020B0604030504040204" pitchFamily="34" charset="0"/>
                            </a:rPr>
                          </m:ctrlPr>
                        </m:fPr>
                        <m:num>
                          <m:r>
                            <a:rPr lang="en-US" sz="1600" i="1">
                              <a:latin typeface="Cambria Math" panose="02040503050406030204" pitchFamily="18" charset="0"/>
                              <a:ea typeface="Cambria Math" panose="02040503050406030204" pitchFamily="18" charset="0"/>
                              <a:cs typeface="Verdana" panose="020B0604030504040204" pitchFamily="34" charset="0"/>
                            </a:rPr>
                            <m:t>1</m:t>
                          </m:r>
                        </m:num>
                        <m:den>
                          <m:r>
                            <a:rPr lang="en-US" sz="1600" i="1">
                              <a:latin typeface="Cambria Math" panose="02040503050406030204" pitchFamily="18" charset="0"/>
                              <a:ea typeface="Cambria Math" panose="02040503050406030204" pitchFamily="18" charset="0"/>
                              <a:cs typeface="Verdana" panose="020B0604030504040204" pitchFamily="34" charset="0"/>
                            </a:rPr>
                            <m:t>2</m:t>
                          </m:r>
                        </m:den>
                      </m:f>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𝒂</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2</m:t>
                          </m:r>
                        </m:sup>
                      </m:sSup>
                      <m:r>
                        <a:rPr lang="en-US" sz="1600" i="1">
                          <a:latin typeface="Cambria Math" panose="02040503050406030204" pitchFamily="18" charset="0"/>
                          <a:ea typeface="Verdana" panose="020B0604030504040204" pitchFamily="34" charset="0"/>
                          <a:cs typeface="Verdana" panose="020B0604030504040204" pitchFamily="34" charset="0"/>
                        </a:rPr>
                        <m:t>+</m:t>
                      </m:r>
                      <m:f>
                        <m:fPr>
                          <m:ctrlPr>
                            <a:rPr lang="en-US" sz="1600" i="1">
                              <a:latin typeface="Cambria Math" panose="02040503050406030204" pitchFamily="18" charset="0"/>
                              <a:ea typeface="Verdana" panose="020B0604030504040204" pitchFamily="34" charset="0"/>
                              <a:cs typeface="Verdana" panose="020B0604030504040204" pitchFamily="34" charset="0"/>
                            </a:rPr>
                          </m:ctrlPr>
                        </m:fPr>
                        <m:num>
                          <m:r>
                            <a:rPr lang="en-US" sz="1600" i="1">
                              <a:latin typeface="Cambria Math" panose="02040503050406030204" pitchFamily="18" charset="0"/>
                              <a:ea typeface="Verdana" panose="020B0604030504040204" pitchFamily="34" charset="0"/>
                              <a:cs typeface="Verdana" panose="020B0604030504040204" pitchFamily="34" charset="0"/>
                            </a:rPr>
                            <m:t>1</m:t>
                          </m:r>
                        </m:num>
                        <m:den>
                          <m:r>
                            <a:rPr lang="en-US" sz="1600" i="1">
                              <a:latin typeface="Cambria Math" panose="02040503050406030204" pitchFamily="18" charset="0"/>
                              <a:ea typeface="Verdana" panose="020B0604030504040204" pitchFamily="34" charset="0"/>
                              <a:cs typeface="Verdana" panose="020B0604030504040204" pitchFamily="34" charset="0"/>
                            </a:rPr>
                            <m:t>3!</m:t>
                          </m:r>
                        </m:den>
                      </m:f>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acc>
                            <m:accPr>
                              <m:chr m:val="⃛"/>
                              <m:ctrlPr>
                                <a:rPr lang="en-US" sz="1600" i="1">
                                  <a:latin typeface="Cambria Math" panose="02040503050406030204" pitchFamily="18" charset="0"/>
                                  <a:ea typeface="Verdana" panose="020B0604030504040204" pitchFamily="34" charset="0"/>
                                  <a:cs typeface="Verdana" panose="020B0604030504040204" pitchFamily="34" charset="0"/>
                                </a:rPr>
                              </m:ctrlPr>
                            </m:accPr>
                            <m:e>
                              <m:r>
                                <a:rPr lang="en-US" sz="1600" b="1" i="1">
                                  <a:latin typeface="Cambria Math" panose="02040503050406030204" pitchFamily="18" charset="0"/>
                                  <a:ea typeface="Verdana" panose="020B0604030504040204" pitchFamily="34" charset="0"/>
                                  <a:cs typeface="Verdana" panose="020B0604030504040204" pitchFamily="34" charset="0"/>
                                </a:rPr>
                                <m:t>𝒓</m:t>
                              </m:r>
                            </m:e>
                          </m:acc>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3</m:t>
                          </m:r>
                        </m:sup>
                      </m:sSup>
                      <m:r>
                        <a:rPr lang="en-US" sz="1600" i="1">
                          <a:latin typeface="Cambria Math" panose="02040503050406030204" pitchFamily="18" charset="0"/>
                          <a:ea typeface="Verdana" panose="020B0604030504040204" pitchFamily="34"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𝑂</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4</m:t>
                              </m:r>
                            </m:sup>
                          </m:sSup>
                        </m:e>
                      </m:d>
                    </m:oMath>
                  </m:oMathPara>
                </a14:m>
                <a:endParaRPr lang="en-US" sz="1600" b="1" dirty="0">
                  <a:latin typeface="Verdana" panose="020B0604030504040204" pitchFamily="34" charset="0"/>
                  <a:ea typeface="Verdana" panose="020B0604030504040204" pitchFamily="34" charset="0"/>
                  <a:cs typeface="Verdana" panose="020B0604030504040204" pitchFamily="34" charset="0"/>
                </a:endParaRPr>
              </a:p>
              <a:p>
                <a:pPr marL="457143" lvl="2"/>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𝒗</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r>
                        <a:rPr lang="en-US" sz="1600" i="1">
                          <a:latin typeface="Cambria Math" panose="02040503050406030204" pitchFamily="18" charset="0"/>
                          <a:ea typeface="Cambria Math" panose="02040503050406030204" pitchFamily="18" charset="0"/>
                          <a:cs typeface="Verdana" panose="020B0604030504040204" pitchFamily="34" charset="0"/>
                        </a:rPr>
                        <m:t>+</m:t>
                      </m:r>
                      <m:f>
                        <m:fPr>
                          <m:ctrlPr>
                            <a:rPr lang="en-US" sz="1600" i="1">
                              <a:latin typeface="Cambria Math" panose="02040503050406030204" pitchFamily="18" charset="0"/>
                              <a:ea typeface="Cambria Math" panose="02040503050406030204" pitchFamily="18" charset="0"/>
                              <a:cs typeface="Verdana" panose="020B0604030504040204" pitchFamily="34" charset="0"/>
                            </a:rPr>
                          </m:ctrlPr>
                        </m:fPr>
                        <m:num>
                          <m:r>
                            <a:rPr lang="en-US" sz="1600" i="1">
                              <a:latin typeface="Cambria Math" panose="02040503050406030204" pitchFamily="18" charset="0"/>
                              <a:ea typeface="Cambria Math" panose="02040503050406030204" pitchFamily="18" charset="0"/>
                              <a:cs typeface="Verdana" panose="020B0604030504040204" pitchFamily="34" charset="0"/>
                            </a:rPr>
                            <m:t>1</m:t>
                          </m:r>
                        </m:num>
                        <m:den>
                          <m:r>
                            <a:rPr lang="en-US" sz="1600" i="1">
                              <a:latin typeface="Cambria Math" panose="02040503050406030204" pitchFamily="18" charset="0"/>
                              <a:ea typeface="Cambria Math" panose="02040503050406030204" pitchFamily="18" charset="0"/>
                              <a:cs typeface="Verdana" panose="020B0604030504040204" pitchFamily="34" charset="0"/>
                            </a:rPr>
                            <m:t>2</m:t>
                          </m:r>
                        </m:den>
                      </m:f>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𝒂</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2</m:t>
                          </m:r>
                        </m:sup>
                      </m:sSup>
                      <m:r>
                        <a:rPr lang="en-US" sz="1600" i="1">
                          <a:latin typeface="Cambria Math" panose="02040503050406030204" pitchFamily="18" charset="0"/>
                          <a:ea typeface="Verdana" panose="020B0604030504040204" pitchFamily="34" charset="0"/>
                          <a:cs typeface="Verdana" panose="020B0604030504040204" pitchFamily="34" charset="0"/>
                        </a:rPr>
                        <m:t>−</m:t>
                      </m:r>
                      <m:f>
                        <m:fPr>
                          <m:ctrlPr>
                            <a:rPr lang="en-US" sz="1600" i="1">
                              <a:latin typeface="Cambria Math" panose="02040503050406030204" pitchFamily="18" charset="0"/>
                              <a:ea typeface="Verdana" panose="020B0604030504040204" pitchFamily="34" charset="0"/>
                              <a:cs typeface="Verdana" panose="020B0604030504040204" pitchFamily="34" charset="0"/>
                            </a:rPr>
                          </m:ctrlPr>
                        </m:fPr>
                        <m:num>
                          <m:r>
                            <a:rPr lang="en-US" sz="1600" i="1">
                              <a:latin typeface="Cambria Math" panose="02040503050406030204" pitchFamily="18" charset="0"/>
                              <a:ea typeface="Verdana" panose="020B0604030504040204" pitchFamily="34" charset="0"/>
                              <a:cs typeface="Verdana" panose="020B0604030504040204" pitchFamily="34" charset="0"/>
                            </a:rPr>
                            <m:t>1</m:t>
                          </m:r>
                        </m:num>
                        <m:den>
                          <m:r>
                            <a:rPr lang="en-US" sz="1600" i="1">
                              <a:latin typeface="Cambria Math" panose="02040503050406030204" pitchFamily="18" charset="0"/>
                              <a:ea typeface="Verdana" panose="020B0604030504040204" pitchFamily="34" charset="0"/>
                              <a:cs typeface="Verdana" panose="020B0604030504040204" pitchFamily="34" charset="0"/>
                            </a:rPr>
                            <m:t>3!</m:t>
                          </m:r>
                        </m:den>
                      </m:f>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acc>
                            <m:accPr>
                              <m:chr m:val="⃛"/>
                              <m:ctrlPr>
                                <a:rPr lang="en-US" sz="1600" i="1">
                                  <a:latin typeface="Cambria Math" panose="02040503050406030204" pitchFamily="18" charset="0"/>
                                  <a:ea typeface="Verdana" panose="020B0604030504040204" pitchFamily="34" charset="0"/>
                                  <a:cs typeface="Verdana" panose="020B0604030504040204" pitchFamily="34" charset="0"/>
                                </a:rPr>
                              </m:ctrlPr>
                            </m:accPr>
                            <m:e>
                              <m:r>
                                <a:rPr lang="en-US" sz="1600" b="1" i="1">
                                  <a:latin typeface="Cambria Math" panose="02040503050406030204" pitchFamily="18" charset="0"/>
                                  <a:ea typeface="Verdana" panose="020B0604030504040204" pitchFamily="34" charset="0"/>
                                  <a:cs typeface="Verdana" panose="020B0604030504040204" pitchFamily="34" charset="0"/>
                                </a:rPr>
                                <m:t>𝒓</m:t>
                              </m:r>
                            </m:e>
                          </m:acc>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3</m:t>
                          </m:r>
                        </m:sup>
                      </m:sSup>
                      <m:r>
                        <a:rPr lang="en-US" sz="1600" i="1">
                          <a:latin typeface="Cambria Math" panose="02040503050406030204" pitchFamily="18" charset="0"/>
                          <a:ea typeface="Verdana" panose="020B0604030504040204" pitchFamily="34"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𝑂</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4</m:t>
                              </m:r>
                            </m:sup>
                          </m:sSup>
                        </m:e>
                      </m:d>
                    </m:oMath>
                  </m:oMathPara>
                </a14:m>
                <a:endParaRPr lang="en-US" sz="1600" b="1" dirty="0">
                  <a:latin typeface="Verdana" panose="020B0604030504040204" pitchFamily="34" charset="0"/>
                  <a:ea typeface="Verdana" panose="020B0604030504040204" pitchFamily="34" charset="0"/>
                  <a:cs typeface="Verdana" panose="020B0604030504040204" pitchFamily="34" charset="0"/>
                </a:endParaRPr>
              </a:p>
              <a:p>
                <a:pPr marL="457143" lvl="2">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rPr>
                  <a:t>___________________________________________</a:t>
                </a:r>
              </a:p>
              <a:p>
                <a:pPr marL="457143" lvl="2">
                  <a:spcAft>
                    <a:spcPts val="1800"/>
                  </a:spcAft>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r>
                        <a:rPr lang="en-US" sz="16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d>
                      <m:r>
                        <a:rPr lang="en-US" sz="1600" i="1">
                          <a:latin typeface="Cambria Math" panose="02040503050406030204" pitchFamily="18" charset="0"/>
                          <a:ea typeface="Cambria Math" panose="02040503050406030204" pitchFamily="18" charset="0"/>
                          <a:cs typeface="Verdana" panose="020B0604030504040204" pitchFamily="34" charset="0"/>
                        </a:rPr>
                        <m:t>=2</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𝒓</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r>
                        <a:rPr lang="en-US" sz="1600" b="1">
                          <a:latin typeface="Cambria Math" panose="02040503050406030204" pitchFamily="18" charset="0"/>
                          <a:ea typeface="Verdana" panose="020B0604030504040204" pitchFamily="34"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b="1" i="1">
                              <a:latin typeface="Cambria Math" panose="02040503050406030204" pitchFamily="18" charset="0"/>
                              <a:ea typeface="Verdana" panose="020B0604030504040204" pitchFamily="34" charset="0"/>
                              <a:cs typeface="Verdana" panose="020B0604030504040204" pitchFamily="34" charset="0"/>
                            </a:rPr>
                            <m:t>𝒂</m:t>
                          </m:r>
                        </m:e>
                        <m:sub>
                          <m:r>
                            <a:rPr lang="en-US" sz="16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2</m:t>
                          </m:r>
                        </m:sup>
                      </m:sSup>
                      <m:r>
                        <a:rPr lang="en-US" sz="1600" i="1">
                          <a:latin typeface="Cambria Math" panose="02040503050406030204" pitchFamily="18" charset="0"/>
                          <a:ea typeface="Verdana" panose="020B0604030504040204" pitchFamily="34"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𝑂</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p>
                            <m:sSupPr>
                              <m:ctrlPr>
                                <a:rPr lang="en-US" sz="16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600" i="1">
                                  <a:latin typeface="Cambria Math" panose="02040503050406030204" pitchFamily="18" charset="0"/>
                                  <a:ea typeface="Cambria Math" panose="02040503050406030204" pitchFamily="18" charset="0"/>
                                  <a:cs typeface="Verdana" panose="020B0604030504040204" pitchFamily="34" charset="0"/>
                                </a:rPr>
                                <m:t>Δ</m:t>
                              </m:r>
                              <m:r>
                                <a:rPr lang="en-US" sz="1600" i="1">
                                  <a:latin typeface="Cambria Math" panose="02040503050406030204" pitchFamily="18" charset="0"/>
                                  <a:ea typeface="Cambria Math" panose="02040503050406030204" pitchFamily="18" charset="0"/>
                                  <a:cs typeface="Verdana" panose="020B0604030504040204" pitchFamily="34" charset="0"/>
                                </a:rPr>
                                <m:t>𝑡</m:t>
                              </m:r>
                            </m:e>
                            <m:sup>
                              <m:r>
                                <a:rPr lang="en-US" sz="1600" i="1">
                                  <a:latin typeface="Cambria Math" panose="02040503050406030204" pitchFamily="18" charset="0"/>
                                  <a:ea typeface="Verdana" panose="020B0604030504040204" pitchFamily="34" charset="0"/>
                                  <a:cs typeface="Verdana" panose="020B0604030504040204" pitchFamily="34" charset="0"/>
                                </a:rPr>
                                <m:t>4</m:t>
                              </m:r>
                            </m:sup>
                          </m:sSup>
                        </m:e>
                      </m:d>
                    </m:oMath>
                  </m:oMathPara>
                </a14:m>
                <a:endParaRPr lang="en-US" sz="1600" b="1" dirty="0">
                  <a:latin typeface="Verdana" panose="020B0604030504040204" pitchFamily="34" charset="0"/>
                  <a:ea typeface="Verdana" panose="020B0604030504040204" pitchFamily="34" charset="0"/>
                  <a:cs typeface="Verdana" panose="020B0604030504040204" pitchFamily="34" charset="0"/>
                </a:endParaRPr>
              </a:p>
              <a:p>
                <a:pPr marL="182858" lvl="2" indent="-182858">
                  <a:spcAft>
                    <a:spcPts val="600"/>
                  </a:spcAft>
                  <a:buFont typeface="Arial" panose="020B0604020202020204" pitchFamily="34" charset="0"/>
                  <a:buChar char="•"/>
                </a:pPr>
                <a:r>
                  <a:rPr lang="en-US" sz="1500" dirty="0">
                    <a:latin typeface="Verdana" panose="020B0604030504040204" pitchFamily="34" charset="0"/>
                    <a:ea typeface="Verdana" panose="020B0604030504040204" pitchFamily="34" charset="0"/>
                    <a:cs typeface="Verdana" panose="020B0604030504040204" pitchFamily="34" charset="0"/>
                  </a:rPr>
                  <a:t>Positions at t</a:t>
                </a:r>
                <a:r>
                  <a:rPr lang="en-US" sz="1500" baseline="-25000" dirty="0">
                    <a:latin typeface="Verdana" panose="020B0604030504040204" pitchFamily="34" charset="0"/>
                    <a:ea typeface="Verdana" panose="020B0604030504040204" pitchFamily="34" charset="0"/>
                    <a:cs typeface="Verdana" panose="020B0604030504040204" pitchFamily="34" charset="0"/>
                  </a:rPr>
                  <a:t>0</a:t>
                </a:r>
                <a:r>
                  <a:rPr lang="en-US" sz="1500" dirty="0">
                    <a:latin typeface="Verdana" panose="020B0604030504040204" pitchFamily="34" charset="0"/>
                    <a:ea typeface="Verdana" panose="020B0604030504040204" pitchFamily="34" charset="0"/>
                    <a:cs typeface="Verdana" panose="020B0604030504040204" pitchFamily="34" charset="0"/>
                  </a:rPr>
                  <a:t>+</a:t>
                </a:r>
                <a:r>
                  <a:rPr lang="en-US" sz="15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computed from actual positions and forces, and previous positions</a:t>
                </a:r>
                <a:endParaRPr lang="en-US" sz="1500" dirty="0">
                  <a:latin typeface="Verdana" panose="020B0604030504040204" pitchFamily="34" charset="0"/>
                  <a:ea typeface="Verdana" panose="020B0604030504040204" pitchFamily="34" charset="0"/>
                  <a:cs typeface="Verdana" panose="020B0604030504040204" pitchFamily="34" charset="0"/>
                </a:endParaRPr>
              </a:p>
              <a:p>
                <a:pPr marL="182858" lvl="2" indent="-182858">
                  <a:spcAft>
                    <a:spcPts val="600"/>
                  </a:spcAft>
                  <a:buFont typeface="Arial" panose="020B0604020202020204" pitchFamily="34" charset="0"/>
                  <a:buChar char="•"/>
                </a:pPr>
                <a:r>
                  <a:rPr lang="en-US" sz="1500" dirty="0">
                    <a:latin typeface="Verdana" panose="020B0604030504040204" pitchFamily="34" charset="0"/>
                    <a:ea typeface="Verdana" panose="020B0604030504040204" pitchFamily="34" charset="0"/>
                    <a:cs typeface="Verdana" panose="020B0604030504040204" pitchFamily="34" charset="0"/>
                  </a:rPr>
                  <a:t>Error is O(</a:t>
                </a:r>
                <a:r>
                  <a:rPr lang="en-US" sz="15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a:t>
                </a:r>
                <a:r>
                  <a:rPr lang="en-US" sz="15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4</a:t>
                </a:r>
                <a:r>
                  <a:rPr lang="en-US" sz="15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t>
                </a:r>
                <a:endParaRPr lang="en-US" sz="1500" dirty="0">
                  <a:latin typeface="Verdana" panose="020B0604030504040204" pitchFamily="34" charset="0"/>
                  <a:ea typeface="Verdana" panose="020B0604030504040204" pitchFamily="34" charset="0"/>
                  <a:cs typeface="Verdana" panose="020B0604030504040204" pitchFamily="34" charset="0"/>
                </a:endParaRPr>
              </a:p>
              <a:p>
                <a:pPr marL="182858" lvl="2" indent="-182858">
                  <a:spcAft>
                    <a:spcPts val="600"/>
                  </a:spcAft>
                  <a:buFont typeface="Arial" panose="020B0604020202020204" pitchFamily="34" charset="0"/>
                  <a:buChar char="•"/>
                </a:pPr>
                <a:r>
                  <a:rPr lang="en-US" sz="1500" dirty="0">
                    <a:latin typeface="Verdana" panose="020B0604030504040204" pitchFamily="34" charset="0"/>
                    <a:ea typeface="Verdana" panose="020B0604030504040204" pitchFamily="34" charset="0"/>
                    <a:cs typeface="Verdana" panose="020B0604030504040204" pitchFamily="34" charset="0"/>
                  </a:rPr>
                  <a:t>Velocities not available, but easy to derive as </a:t>
                </a:r>
                <a14:m>
                  <m:oMath xmlns:m="http://schemas.openxmlformats.org/officeDocument/2006/math">
                    <m:sSub>
                      <m:sSubPr>
                        <m:ctrlPr>
                          <a:rPr lang="en-US" sz="1500" i="1">
                            <a:latin typeface="Cambria Math" panose="02040503050406030204" pitchFamily="18" charset="0"/>
                            <a:ea typeface="Verdana" panose="020B0604030504040204" pitchFamily="34" charset="0"/>
                            <a:cs typeface="Verdana" panose="020B0604030504040204" pitchFamily="34" charset="0"/>
                          </a:rPr>
                        </m:ctrlPr>
                      </m:sSubPr>
                      <m:e>
                        <m:r>
                          <a:rPr lang="en-US" sz="1500" b="1" i="1">
                            <a:latin typeface="Cambria Math" panose="02040503050406030204" pitchFamily="18" charset="0"/>
                            <a:ea typeface="Verdana" panose="020B0604030504040204" pitchFamily="34" charset="0"/>
                            <a:cs typeface="Verdana" panose="020B0604030504040204" pitchFamily="34" charset="0"/>
                          </a:rPr>
                          <m:t>𝒓</m:t>
                        </m:r>
                      </m:e>
                      <m:sub>
                        <m:r>
                          <a:rPr lang="en-US" sz="15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5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500" i="1">
                                <a:latin typeface="Cambria Math" panose="02040503050406030204" pitchFamily="18" charset="0"/>
                                <a:ea typeface="Verdana" panose="020B0604030504040204" pitchFamily="34" charset="0"/>
                                <a:cs typeface="Verdana" panose="020B0604030504040204" pitchFamily="34" charset="0"/>
                              </a:rPr>
                            </m:ctrlPr>
                          </m:sSubPr>
                          <m:e>
                            <m:r>
                              <a:rPr lang="en-US" sz="1500" i="1">
                                <a:latin typeface="Cambria Math" panose="02040503050406030204" pitchFamily="18" charset="0"/>
                                <a:ea typeface="Verdana" panose="020B0604030504040204" pitchFamily="34" charset="0"/>
                                <a:cs typeface="Verdana" panose="020B0604030504040204" pitchFamily="34" charset="0"/>
                              </a:rPr>
                              <m:t>𝑡</m:t>
                            </m:r>
                          </m:e>
                          <m:sub>
                            <m:r>
                              <a:rPr lang="en-US" sz="1500" i="1">
                                <a:latin typeface="Cambria Math" panose="02040503050406030204" pitchFamily="18" charset="0"/>
                                <a:ea typeface="Verdana" panose="020B0604030504040204" pitchFamily="34" charset="0"/>
                                <a:cs typeface="Verdana" panose="020B0604030504040204" pitchFamily="34" charset="0"/>
                              </a:rPr>
                              <m:t>0</m:t>
                            </m:r>
                          </m:sub>
                        </m:sSub>
                        <m:r>
                          <a:rPr lang="en-US" sz="1500" i="1">
                            <a:latin typeface="Cambria Math" panose="02040503050406030204" pitchFamily="18" charset="0"/>
                            <a:ea typeface="Verdana" panose="020B0604030504040204" pitchFamily="34" charset="0"/>
                            <a:cs typeface="Verdana" panose="020B0604030504040204" pitchFamily="34" charset="0"/>
                          </a:rPr>
                          <m:t>+</m:t>
                        </m:r>
                        <m:r>
                          <m:rPr>
                            <m:sty m:val="p"/>
                          </m:rPr>
                          <a:rPr lang="el-GR" sz="1500" i="1">
                            <a:latin typeface="Cambria Math" panose="02040503050406030204" pitchFamily="18" charset="0"/>
                            <a:ea typeface="Cambria Math" panose="02040503050406030204" pitchFamily="18" charset="0"/>
                            <a:cs typeface="Verdana" panose="020B0604030504040204" pitchFamily="34" charset="0"/>
                          </a:rPr>
                          <m:t>Δ</m:t>
                        </m:r>
                        <m:r>
                          <a:rPr lang="en-US" sz="1500" i="1">
                            <a:latin typeface="Cambria Math" panose="02040503050406030204" pitchFamily="18" charset="0"/>
                            <a:ea typeface="Cambria Math" panose="02040503050406030204" pitchFamily="18" charset="0"/>
                            <a:cs typeface="Verdana" panose="020B0604030504040204" pitchFamily="34" charset="0"/>
                          </a:rPr>
                          <m:t>𝑡</m:t>
                        </m:r>
                      </m:e>
                    </m:d>
                    <m:r>
                      <a:rPr lang="en-US" sz="1500" i="1">
                        <a:latin typeface="Cambria Math" panose="02040503050406030204" pitchFamily="18" charset="0"/>
                        <a:ea typeface="Cambria Math" panose="02040503050406030204" pitchFamily="18" charset="0"/>
                        <a:cs typeface="Verdana" panose="020B0604030504040204" pitchFamily="34" charset="0"/>
                      </a:rPr>
                      <m:t>−</m:t>
                    </m:r>
                    <m:sSub>
                      <m:sSubPr>
                        <m:ctrlPr>
                          <a:rPr lang="en-US" sz="1500" i="1">
                            <a:latin typeface="Cambria Math" panose="02040503050406030204" pitchFamily="18" charset="0"/>
                            <a:ea typeface="Verdana" panose="020B0604030504040204" pitchFamily="34" charset="0"/>
                            <a:cs typeface="Verdana" panose="020B0604030504040204" pitchFamily="34" charset="0"/>
                          </a:rPr>
                        </m:ctrlPr>
                      </m:sSubPr>
                      <m:e>
                        <m:r>
                          <a:rPr lang="en-US" sz="1500" b="1" i="1">
                            <a:latin typeface="Cambria Math" panose="02040503050406030204" pitchFamily="18" charset="0"/>
                            <a:ea typeface="Verdana" panose="020B0604030504040204" pitchFamily="34" charset="0"/>
                            <a:cs typeface="Verdana" panose="020B0604030504040204" pitchFamily="34" charset="0"/>
                          </a:rPr>
                          <m:t>𝒓</m:t>
                        </m:r>
                      </m:e>
                      <m:sub>
                        <m:r>
                          <a:rPr lang="en-US" sz="15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5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500" i="1">
                                <a:latin typeface="Cambria Math" panose="02040503050406030204" pitchFamily="18" charset="0"/>
                                <a:ea typeface="Verdana" panose="020B0604030504040204" pitchFamily="34" charset="0"/>
                                <a:cs typeface="Verdana" panose="020B0604030504040204" pitchFamily="34" charset="0"/>
                              </a:rPr>
                            </m:ctrlPr>
                          </m:sSubPr>
                          <m:e>
                            <m:r>
                              <a:rPr lang="en-US" sz="1500" i="1">
                                <a:latin typeface="Cambria Math" panose="02040503050406030204" pitchFamily="18" charset="0"/>
                                <a:ea typeface="Verdana" panose="020B0604030504040204" pitchFamily="34" charset="0"/>
                                <a:cs typeface="Verdana" panose="020B0604030504040204" pitchFamily="34" charset="0"/>
                              </a:rPr>
                              <m:t>𝑡</m:t>
                            </m:r>
                          </m:e>
                          <m:sub>
                            <m:r>
                              <a:rPr lang="en-US" sz="1500" i="1">
                                <a:latin typeface="Cambria Math" panose="02040503050406030204" pitchFamily="18" charset="0"/>
                                <a:ea typeface="Verdana" panose="020B0604030504040204" pitchFamily="34" charset="0"/>
                                <a:cs typeface="Verdana" panose="020B0604030504040204" pitchFamily="34" charset="0"/>
                              </a:rPr>
                              <m:t>0</m:t>
                            </m:r>
                          </m:sub>
                        </m:sSub>
                        <m:r>
                          <a:rPr lang="en-US" sz="1500" i="1">
                            <a:latin typeface="Cambria Math" panose="02040503050406030204" pitchFamily="18" charset="0"/>
                            <a:ea typeface="Verdana" panose="020B0604030504040204" pitchFamily="34" charset="0"/>
                            <a:cs typeface="Verdana" panose="020B0604030504040204" pitchFamily="34" charset="0"/>
                          </a:rPr>
                          <m:t>−</m:t>
                        </m:r>
                        <m:r>
                          <m:rPr>
                            <m:sty m:val="p"/>
                          </m:rPr>
                          <a:rPr lang="el-GR" sz="1500" i="1">
                            <a:latin typeface="Cambria Math" panose="02040503050406030204" pitchFamily="18" charset="0"/>
                            <a:ea typeface="Cambria Math" panose="02040503050406030204" pitchFamily="18" charset="0"/>
                            <a:cs typeface="Verdana" panose="020B0604030504040204" pitchFamily="34" charset="0"/>
                          </a:rPr>
                          <m:t>Δ</m:t>
                        </m:r>
                        <m:r>
                          <a:rPr lang="en-US" sz="1500" i="1">
                            <a:latin typeface="Cambria Math" panose="02040503050406030204" pitchFamily="18" charset="0"/>
                            <a:ea typeface="Cambria Math" panose="02040503050406030204" pitchFamily="18" charset="0"/>
                            <a:cs typeface="Verdana" panose="020B0604030504040204" pitchFamily="34" charset="0"/>
                          </a:rPr>
                          <m:t>𝑡</m:t>
                        </m:r>
                      </m:e>
                    </m:d>
                    <m:r>
                      <a:rPr lang="en-US" sz="1500" i="1">
                        <a:latin typeface="Cambria Math" panose="02040503050406030204" pitchFamily="18" charset="0"/>
                        <a:ea typeface="Cambria Math" panose="02040503050406030204" pitchFamily="18" charset="0"/>
                        <a:cs typeface="Verdana" panose="020B0604030504040204" pitchFamily="34" charset="0"/>
                      </a:rPr>
                      <m:t>=2</m:t>
                    </m:r>
                    <m:sSub>
                      <m:sSubPr>
                        <m:ctrlPr>
                          <a:rPr lang="en-US" sz="1500" i="1">
                            <a:latin typeface="Cambria Math" panose="02040503050406030204" pitchFamily="18" charset="0"/>
                            <a:ea typeface="Verdana" panose="020B0604030504040204" pitchFamily="34" charset="0"/>
                            <a:cs typeface="Verdana" panose="020B0604030504040204" pitchFamily="34" charset="0"/>
                          </a:rPr>
                        </m:ctrlPr>
                      </m:sSubPr>
                      <m:e>
                        <m:r>
                          <a:rPr lang="en-US" sz="1500" b="1" i="1">
                            <a:latin typeface="Cambria Math" panose="02040503050406030204" pitchFamily="18" charset="0"/>
                            <a:ea typeface="Verdana" panose="020B0604030504040204" pitchFamily="34" charset="0"/>
                            <a:cs typeface="Verdana" panose="020B0604030504040204" pitchFamily="34" charset="0"/>
                          </a:rPr>
                          <m:t>𝒗</m:t>
                        </m:r>
                      </m:e>
                      <m:sub>
                        <m:r>
                          <a:rPr lang="en-US" sz="1500" i="1">
                            <a:latin typeface="Cambria Math" panose="02040503050406030204" pitchFamily="18" charset="0"/>
                            <a:ea typeface="Verdana" panose="020B0604030504040204" pitchFamily="34" charset="0"/>
                            <a:cs typeface="Verdana" panose="020B0604030504040204" pitchFamily="34" charset="0"/>
                          </a:rPr>
                          <m:t>𝑖</m:t>
                        </m:r>
                      </m:sub>
                    </m:sSub>
                    <m:d>
                      <m:dPr>
                        <m:ctrlPr>
                          <a:rPr lang="en-US" sz="15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500" i="1">
                                <a:latin typeface="Cambria Math" panose="02040503050406030204" pitchFamily="18" charset="0"/>
                                <a:ea typeface="Verdana" panose="020B0604030504040204" pitchFamily="34" charset="0"/>
                                <a:cs typeface="Verdana" panose="020B0604030504040204" pitchFamily="34" charset="0"/>
                              </a:rPr>
                            </m:ctrlPr>
                          </m:sSubPr>
                          <m:e>
                            <m:r>
                              <a:rPr lang="en-US" sz="1500" i="1">
                                <a:latin typeface="Cambria Math" panose="02040503050406030204" pitchFamily="18" charset="0"/>
                                <a:ea typeface="Verdana" panose="020B0604030504040204" pitchFamily="34" charset="0"/>
                                <a:cs typeface="Verdana" panose="020B0604030504040204" pitchFamily="34" charset="0"/>
                              </a:rPr>
                              <m:t>𝑡</m:t>
                            </m:r>
                          </m:e>
                          <m:sub>
                            <m:r>
                              <a:rPr lang="en-US" sz="1500" i="1">
                                <a:latin typeface="Cambria Math" panose="02040503050406030204" pitchFamily="18" charset="0"/>
                                <a:ea typeface="Verdana" panose="020B0604030504040204" pitchFamily="34" charset="0"/>
                                <a:cs typeface="Verdana" panose="020B0604030504040204" pitchFamily="34" charset="0"/>
                              </a:rPr>
                              <m:t>0</m:t>
                            </m:r>
                          </m:sub>
                        </m:sSub>
                      </m:e>
                    </m:d>
                    <m:r>
                      <a:rPr lang="en-US" sz="1500" i="1">
                        <a:latin typeface="Cambria Math" panose="02040503050406030204" pitchFamily="18" charset="0"/>
                        <a:ea typeface="Verdana" panose="020B0604030504040204" pitchFamily="34" charset="0"/>
                        <a:cs typeface="Verdana" panose="020B0604030504040204" pitchFamily="34" charset="0"/>
                      </a:rPr>
                      <m:t>+</m:t>
                    </m:r>
                    <m:r>
                      <a:rPr lang="en-US" sz="1500" i="1">
                        <a:latin typeface="Cambria Math" panose="02040503050406030204" pitchFamily="18" charset="0"/>
                        <a:ea typeface="Verdana" panose="020B0604030504040204" pitchFamily="34" charset="0"/>
                        <a:cs typeface="Verdana" panose="020B0604030504040204" pitchFamily="34" charset="0"/>
                      </a:rPr>
                      <m:t>𝑂</m:t>
                    </m:r>
                    <m:d>
                      <m:dPr>
                        <m:ctrlPr>
                          <a:rPr lang="en-US" sz="1500" i="1">
                            <a:latin typeface="Cambria Math" panose="02040503050406030204" pitchFamily="18" charset="0"/>
                            <a:ea typeface="Verdana" panose="020B0604030504040204" pitchFamily="34" charset="0"/>
                            <a:cs typeface="Verdana" panose="020B0604030504040204" pitchFamily="34" charset="0"/>
                          </a:rPr>
                        </m:ctrlPr>
                      </m:dPr>
                      <m:e>
                        <m:sSup>
                          <m:sSupPr>
                            <m:ctrlPr>
                              <a:rPr lang="en-US" sz="1500" i="1">
                                <a:latin typeface="Cambria Math" panose="02040503050406030204" pitchFamily="18" charset="0"/>
                                <a:ea typeface="Verdana" panose="020B0604030504040204" pitchFamily="34" charset="0"/>
                                <a:cs typeface="Verdana" panose="020B0604030504040204" pitchFamily="34" charset="0"/>
                              </a:rPr>
                            </m:ctrlPr>
                          </m:sSupPr>
                          <m:e>
                            <m:r>
                              <m:rPr>
                                <m:sty m:val="p"/>
                              </m:rPr>
                              <a:rPr lang="el-GR" sz="1500" i="1">
                                <a:latin typeface="Cambria Math" panose="02040503050406030204" pitchFamily="18" charset="0"/>
                                <a:ea typeface="Cambria Math" panose="02040503050406030204" pitchFamily="18" charset="0"/>
                                <a:cs typeface="Verdana" panose="020B0604030504040204" pitchFamily="34" charset="0"/>
                              </a:rPr>
                              <m:t>Δ</m:t>
                            </m:r>
                            <m:r>
                              <a:rPr lang="en-US" sz="1500" i="1">
                                <a:latin typeface="Cambria Math" panose="02040503050406030204" pitchFamily="18" charset="0"/>
                                <a:ea typeface="Cambria Math" panose="02040503050406030204" pitchFamily="18" charset="0"/>
                                <a:cs typeface="Verdana" panose="020B0604030504040204" pitchFamily="34" charset="0"/>
                              </a:rPr>
                              <m:t>𝑡</m:t>
                            </m:r>
                          </m:e>
                          <m:sup>
                            <m:r>
                              <a:rPr lang="en-US" sz="1500" i="1">
                                <a:latin typeface="Cambria Math" panose="02040503050406030204" pitchFamily="18" charset="0"/>
                                <a:ea typeface="Verdana" panose="020B0604030504040204" pitchFamily="34" charset="0"/>
                                <a:cs typeface="Verdana" panose="020B0604030504040204" pitchFamily="34" charset="0"/>
                              </a:rPr>
                              <m:t>3</m:t>
                            </m:r>
                          </m:sup>
                        </m:sSup>
                      </m:e>
                    </m:d>
                  </m:oMath>
                </a14:m>
                <a:endParaRPr lang="en-US" sz="1500" dirty="0">
                  <a:latin typeface="Verdana" panose="020B0604030504040204" pitchFamily="34" charset="0"/>
                  <a:ea typeface="Verdana" panose="020B0604030504040204" pitchFamily="34" charset="0"/>
                  <a:cs typeface="Verdana" panose="020B0604030504040204" pitchFamily="34" charset="0"/>
                </a:endParaRPr>
              </a:p>
              <a:p>
                <a:pPr marL="182858" lvl="2" indent="-182858">
                  <a:spcAft>
                    <a:spcPts val="600"/>
                  </a:spcAft>
                  <a:buFont typeface="Arial" panose="020B0604020202020204" pitchFamily="34" charset="0"/>
                  <a:buChar char="•"/>
                </a:pPr>
                <a:r>
                  <a:rPr lang="en-US" sz="1500" dirty="0" err="1">
                    <a:latin typeface="Verdana" panose="020B0604030504040204" pitchFamily="34" charset="0"/>
                    <a:ea typeface="Verdana" panose="020B0604030504040204" pitchFamily="34" charset="0"/>
                    <a:cs typeface="Verdana" panose="020B0604030504040204" pitchFamily="34" charset="0"/>
                  </a:rPr>
                  <a:t>Verlet</a:t>
                </a:r>
                <a:r>
                  <a:rPr lang="en-US" sz="1500" dirty="0">
                    <a:latin typeface="Verdana" panose="020B0604030504040204" pitchFamily="34" charset="0"/>
                    <a:ea typeface="Verdana" panose="020B0604030504040204" pitchFamily="34" charset="0"/>
                    <a:cs typeface="Verdana" panose="020B0604030504040204" pitchFamily="34" charset="0"/>
                  </a:rPr>
                  <a:t> and equivalent algorithms (e.g. leap-frog) are simple, efficient, stable and reasonably accurate. Also time-reversible and </a:t>
                </a:r>
                <a:r>
                  <a:rPr lang="en-US" sz="1500" dirty="0" err="1">
                    <a:latin typeface="Verdana" panose="020B0604030504040204" pitchFamily="34" charset="0"/>
                    <a:ea typeface="Verdana" panose="020B0604030504040204" pitchFamily="34" charset="0"/>
                    <a:cs typeface="Verdana" panose="020B0604030504040204" pitchFamily="34" charset="0"/>
                  </a:rPr>
                  <a:t>symplectic</a:t>
                </a:r>
                <a:r>
                  <a:rPr lang="en-US" sz="1500" dirty="0">
                    <a:latin typeface="Verdana" panose="020B0604030504040204" pitchFamily="34" charset="0"/>
                    <a:ea typeface="Verdana" panose="020B0604030504040204" pitchFamily="34" charset="0"/>
                    <a:cs typeface="Verdana" panose="020B0604030504040204" pitchFamily="34" charset="0"/>
                  </a:rPr>
                  <a:t>, giving low drifts in energy</a:t>
                </a:r>
              </a:p>
              <a:p>
                <a:pPr marL="182858" lvl="2" indent="-182858">
                  <a:spcAft>
                    <a:spcPts val="600"/>
                  </a:spcAft>
                  <a:buFont typeface="Arial" panose="020B0604020202020204" pitchFamily="34" charset="0"/>
                  <a:buChar char="•"/>
                </a:pPr>
                <a:r>
                  <a:rPr lang="en-US" sz="1500" dirty="0">
                    <a:latin typeface="Verdana" panose="020B0604030504040204" pitchFamily="34" charset="0"/>
                    <a:ea typeface="Verdana" panose="020B0604030504040204" pitchFamily="34" charset="0"/>
                    <a:cs typeface="Verdana" panose="020B0604030504040204" pitchFamily="34" charset="0"/>
                  </a:rPr>
                  <a:t>Used </a:t>
                </a:r>
                <a:r>
                  <a:rPr lang="en-US" sz="1500" dirty="0" smtClean="0">
                    <a:latin typeface="Verdana" panose="020B0604030504040204" pitchFamily="34" charset="0"/>
                    <a:ea typeface="Verdana" panose="020B0604030504040204" pitchFamily="34" charset="0"/>
                    <a:cs typeface="Verdana" panose="020B0604030504040204" pitchFamily="34" charset="0"/>
                  </a:rPr>
                  <a:t>in </a:t>
                </a:r>
                <a:r>
                  <a:rPr lang="en-US" sz="1500" dirty="0">
                    <a:latin typeface="Verdana" panose="020B0604030504040204" pitchFamily="34" charset="0"/>
                    <a:ea typeface="Verdana" panose="020B0604030504040204" pitchFamily="34" charset="0"/>
                    <a:cs typeface="Verdana" panose="020B0604030504040204" pitchFamily="34" charset="0"/>
                  </a:rPr>
                  <a:t>most MD software</a:t>
                </a:r>
              </a:p>
              <a:p>
                <a:pPr marL="182858" lvl="2" indent="-182858">
                  <a:spcAft>
                    <a:spcPts val="600"/>
                  </a:spcAft>
                  <a:buFont typeface="Arial" panose="020B0604020202020204" pitchFamily="34" charset="0"/>
                  <a:buChar char="•"/>
                </a:pPr>
                <a:r>
                  <a:rPr lang="en-US" sz="1500" dirty="0">
                    <a:latin typeface="Verdana" panose="020B0604030504040204" pitchFamily="34" charset="0"/>
                    <a:ea typeface="Verdana" panose="020B0604030504040204" pitchFamily="34" charset="0"/>
                    <a:cs typeface="Verdana" panose="020B0604030504040204" pitchFamily="34" charset="0"/>
                  </a:rPr>
                  <a:t>Predictor-corrector algorithms are also used occasionally. They are more accurate for small </a:t>
                </a:r>
                <a:r>
                  <a:rPr lang="en-US" sz="15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but not time reversible, introducing larger drifts in </a:t>
                </a:r>
                <a:r>
                  <a:rPr lang="en-US" sz="15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E</a:t>
                </a:r>
                <a:r>
                  <a:rPr lang="en-US" sz="1500" baseline="-250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total</a:t>
                </a:r>
                <a:endParaRPr lang="en-US" sz="1500" baseline="-250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93659" y="665078"/>
                <a:ext cx="8647043" cy="4372351"/>
              </a:xfrm>
              <a:prstGeom prst="rect">
                <a:avLst/>
              </a:prstGeom>
              <a:blipFill rotWithShape="0">
                <a:blip r:embed="rId3"/>
                <a:stretch>
                  <a:fillRect l="-423" t="-418" b="-837"/>
                </a:stretch>
              </a:blipFill>
            </p:spPr>
            <p:txBody>
              <a:bodyPr/>
              <a:lstStyle/>
              <a:p>
                <a:r>
                  <a:rPr lang="en-GB">
                    <a:noFill/>
                  </a:rPr>
                  <a:t> </a:t>
                </a:r>
              </a:p>
            </p:txBody>
          </p:sp>
        </mc:Fallback>
      </mc:AlternateContent>
      <p:sp>
        <p:nvSpPr>
          <p:cNvPr id="5" name="Text Placeholder 2"/>
          <p:cNvSpPr>
            <a:spLocks noGrp="1"/>
          </p:cNvSpPr>
          <p:nvPr>
            <p:ph type="body" sz="quarter" idx="20"/>
          </p:nvPr>
        </p:nvSpPr>
        <p:spPr>
          <a:xfrm>
            <a:off x="5148486" y="116527"/>
            <a:ext cx="3732393" cy="356251"/>
          </a:xfrm>
        </p:spPr>
        <p:txBody>
          <a:bodyPr/>
          <a:lstStyle/>
          <a:p>
            <a:r>
              <a:rPr lang="en-US" sz="2400" dirty="0"/>
              <a:t>The basics III</a:t>
            </a:r>
            <a:endParaRPr lang="en-GB" sz="2400" dirty="0"/>
          </a:p>
        </p:txBody>
      </p:sp>
    </p:spTree>
    <p:extLst>
      <p:ext uri="{BB962C8B-B14F-4D97-AF65-F5344CB8AC3E}">
        <p14:creationId xmlns:p14="http://schemas.microsoft.com/office/powerpoint/2010/main" val="2769527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srcRect/>
          <a:stretch>
            <a:fillRect/>
          </a:stretch>
        </p:blipFill>
        <p:spPr bwMode="auto">
          <a:xfrm>
            <a:off x="5250531" y="2629431"/>
            <a:ext cx="3893476" cy="1381019"/>
          </a:xfrm>
          <a:prstGeom prst="rect">
            <a:avLst/>
          </a:prstGeom>
          <a:noFill/>
          <a:ln w="12700" cap="sq">
            <a:noFill/>
            <a:miter lim="800000"/>
            <a:headEnd type="none" w="sm" len="sm"/>
            <a:tailEnd type="none" w="sm" len="sm"/>
          </a:ln>
        </p:spPr>
      </p:pic>
      <p:sp>
        <p:nvSpPr>
          <p:cNvPr id="2" name="Text Placeholder 1"/>
          <p:cNvSpPr>
            <a:spLocks noGrp="1"/>
          </p:cNvSpPr>
          <p:nvPr>
            <p:ph type="body" sz="quarter" idx="18"/>
          </p:nvPr>
        </p:nvSpPr>
        <p:spPr>
          <a:xfrm>
            <a:off x="153495" y="23755"/>
            <a:ext cx="8727371" cy="548559"/>
          </a:xfrm>
        </p:spPr>
        <p:txBody>
          <a:bodyPr/>
          <a:lstStyle/>
          <a:p>
            <a:r>
              <a:rPr lang="en-US" b="1" dirty="0" smtClean="0"/>
              <a:t>Molecular Dynamics </a:t>
            </a:r>
            <a:endParaRPr lang="en-GB" b="1" dirty="0"/>
          </a:p>
        </p:txBody>
      </p:sp>
      <mc:AlternateContent xmlns:mc="http://schemas.openxmlformats.org/markup-compatibility/2006" xmlns:a14="http://schemas.microsoft.com/office/drawing/2010/main">
        <mc:Choice Requires="a14">
          <p:sp>
            <p:nvSpPr>
              <p:cNvPr id="4" name="TextBox 3"/>
              <p:cNvSpPr txBox="1"/>
              <p:nvPr/>
            </p:nvSpPr>
            <p:spPr>
              <a:xfrm>
                <a:off x="153492" y="691519"/>
                <a:ext cx="5879560" cy="3926268"/>
              </a:xfrm>
              <a:prstGeom prst="rect">
                <a:avLst/>
              </a:prstGeom>
              <a:noFill/>
            </p:spPr>
            <p:txBody>
              <a:bodyPr wrap="square" rtlCol="0">
                <a:spAutoFit/>
              </a:bodyPr>
              <a:lstStyle/>
              <a:p>
                <a:pPr marL="0" lvl="1">
                  <a:spcAft>
                    <a:spcPts val="1200"/>
                  </a:spcAft>
                </a:pPr>
                <a:r>
                  <a:rPr lang="en-US" sz="1600" b="1" dirty="0">
                    <a:latin typeface="Verdana" panose="020B0604030504040204" pitchFamily="34" charset="0"/>
                    <a:ea typeface="Verdana" panose="020B0604030504040204" pitchFamily="34" charset="0"/>
                    <a:cs typeface="Verdana" panose="020B0604030504040204" pitchFamily="34" charset="0"/>
                  </a:rPr>
                  <a:t>Time step:</a:t>
                </a:r>
              </a:p>
              <a:p>
                <a:pPr marL="457143"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Compromise between efficiency and accuracy of the integration</a:t>
                </a:r>
              </a:p>
              <a:p>
                <a:pPr marL="457143"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Small </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Inefficient phase space sampling</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Large </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Numerical instabilities</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Hints:</a:t>
                </a:r>
              </a:p>
              <a:p>
                <a:pPr marL="914286" lvl="3" indent="-182858">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a:t>
                </a:r>
                <a:r>
                  <a:rPr lang="en-US" sz="14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&lt; mean time between collisions or shorter relaxation time</a:t>
                </a:r>
              </a:p>
              <a:p>
                <a:pPr marL="914286" lvl="3" indent="-182858">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LJ atomic system ~ 10 fs</a:t>
                </a:r>
              </a:p>
              <a:p>
                <a:pPr marL="914286" lvl="3" indent="-182858">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Flexible molecules with rigid bonds ~ 2 fs</a:t>
                </a:r>
              </a:p>
              <a:p>
                <a:pPr marL="914286" lvl="3" indent="-182858">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Flexible bonds ~ 0.5-1 fs</a:t>
                </a:r>
              </a:p>
              <a:p>
                <a:pPr marL="914286" lvl="3" indent="-182858">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Good test: Total energy should be conserved in NVE simulations. Acceptable </a:t>
                </a:r>
                <a14:m>
                  <m:oMath xmlns:m="http://schemas.openxmlformats.org/officeDocument/2006/math">
                    <m:f>
                      <m:fPr>
                        <m:type m:val="skw"/>
                        <m:ctrlP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ctrlPr>
                      </m:fPr>
                      <m:num>
                        <m:rad>
                          <m:radPr>
                            <m:degHide m:val="on"/>
                            <m:ctrlP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ctrlPr>
                          </m:radPr>
                          <m:deg/>
                          <m:e>
                            <m:d>
                              <m:dPr>
                                <m:begChr m:val="⟨"/>
                                <m:endChr m:val="⟩"/>
                                <m:ctrlP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ctrlPr>
                              </m:dPr>
                              <m:e>
                                <m:sSup>
                                  <m:sSupPr>
                                    <m:ctrlP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ctrlPr>
                                  </m:sSupPr>
                                  <m:e>
                                    <m:r>
                                      <a:rPr lang="en-US" sz="1400" i="1">
                                        <a:latin typeface="Cambria Math" panose="02040503050406030204" pitchFamily="18" charset="0"/>
                                        <a:ea typeface="Cambria Math" panose="02040503050406030204" pitchFamily="18" charset="0"/>
                                        <a:cs typeface="Verdana" panose="020B0604030504040204" pitchFamily="34" charset="0"/>
                                        <a:sym typeface="Wingdings" panose="05000000000000000000" pitchFamily="2" charset="2"/>
                                      </a:rPr>
                                      <m:t>𝛿</m:t>
                                    </m:r>
                                    <m:r>
                                      <a:rPr lang="en-US" sz="1400" i="1">
                                        <a:latin typeface="Cambria Math" panose="02040503050406030204" pitchFamily="18" charset="0"/>
                                        <a:ea typeface="Cambria Math" panose="02040503050406030204" pitchFamily="18" charset="0"/>
                                        <a:cs typeface="Verdana" panose="020B0604030504040204" pitchFamily="34" charset="0"/>
                                        <a:sym typeface="Wingdings" panose="05000000000000000000" pitchFamily="2" charset="2"/>
                                      </a:rPr>
                                      <m:t>𝐸</m:t>
                                    </m:r>
                                  </m:e>
                                  <m:sup>
                                    <m: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t>2</m:t>
                                    </m:r>
                                  </m:sup>
                                </m:sSup>
                              </m:e>
                            </m:d>
                          </m:e>
                        </m:rad>
                      </m:num>
                      <m:den>
                        <m: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t>𝐸</m:t>
                        </m:r>
                      </m:den>
                    </m:f>
                    <m: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t>&lt;</m:t>
                    </m:r>
                    <m:sSup>
                      <m:sSupPr>
                        <m:ctrlP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ctrlPr>
                      </m:sSupPr>
                      <m:e>
                        <m: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t>10</m:t>
                        </m:r>
                      </m:e>
                      <m:sup>
                        <m:r>
                          <a:rPr lang="en-US" sz="1400" i="1">
                            <a:latin typeface="Cambria Math" panose="02040503050406030204" pitchFamily="18" charset="0"/>
                            <a:ea typeface="Verdana" panose="020B0604030504040204" pitchFamily="34" charset="0"/>
                            <a:cs typeface="Verdana" panose="020B0604030504040204" pitchFamily="34" charset="0"/>
                            <a:sym typeface="Wingdings" panose="05000000000000000000" pitchFamily="2" charset="2"/>
                          </a:rPr>
                          <m:t>−4</m:t>
                        </m:r>
                      </m:sup>
                    </m:sSup>
                  </m:oMath>
                </a14:m>
                <a:endParaRPr lang="en-US" sz="1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3492" y="691518"/>
                <a:ext cx="5879560" cy="3926268"/>
              </a:xfrm>
              <a:prstGeom prst="rect">
                <a:avLst/>
              </a:prstGeom>
              <a:blipFill rotWithShape="0">
                <a:blip r:embed="rId4"/>
                <a:stretch>
                  <a:fillRect l="-518" t="-465" b="-15194"/>
                </a:stretch>
              </a:blipFill>
            </p:spPr>
            <p:txBody>
              <a:bodyPr/>
              <a:lstStyle/>
              <a:p>
                <a:r>
                  <a:rPr lang="en-GB">
                    <a:noFill/>
                  </a:rPr>
                  <a:t> </a:t>
                </a:r>
              </a:p>
            </p:txBody>
          </p:sp>
        </mc:Fallback>
      </mc:AlternateContent>
      <p:sp>
        <p:nvSpPr>
          <p:cNvPr id="5" name="Text Placeholder 2"/>
          <p:cNvSpPr>
            <a:spLocks noGrp="1"/>
          </p:cNvSpPr>
          <p:nvPr>
            <p:ph type="body" sz="quarter" idx="20"/>
          </p:nvPr>
        </p:nvSpPr>
        <p:spPr>
          <a:xfrm>
            <a:off x="5148486" y="116527"/>
            <a:ext cx="3732393" cy="356251"/>
          </a:xfrm>
        </p:spPr>
        <p:txBody>
          <a:bodyPr/>
          <a:lstStyle/>
          <a:p>
            <a:r>
              <a:rPr lang="en-US" sz="2400" dirty="0"/>
              <a:t>The basics IV</a:t>
            </a:r>
            <a:endParaRPr lang="en-GB" sz="2400" dirty="0"/>
          </a:p>
        </p:txBody>
      </p:sp>
      <p:sp>
        <p:nvSpPr>
          <p:cNvPr id="7" name="TextBox 6"/>
          <p:cNvSpPr txBox="1">
            <a:spLocks noChangeArrowheads="1"/>
          </p:cNvSpPr>
          <p:nvPr/>
        </p:nvSpPr>
        <p:spPr bwMode="auto">
          <a:xfrm>
            <a:off x="5585810" y="2167769"/>
            <a:ext cx="3448879" cy="461665"/>
          </a:xfrm>
          <a:prstGeom prst="rect">
            <a:avLst/>
          </a:prstGeom>
          <a:noFill/>
          <a:ln w="9525">
            <a:noFill/>
            <a:miter lim="800000"/>
            <a:headEnd/>
            <a:tailEnd/>
          </a:ln>
        </p:spPr>
        <p:txBody>
          <a:bodyPr wrap="square">
            <a:spAutoFit/>
          </a:bodyPr>
          <a:lstStyle/>
          <a:p>
            <a:pPr>
              <a:spcAft>
                <a:spcPts val="600"/>
              </a:spcAft>
            </a:pPr>
            <a:r>
              <a:rPr lang="en-US" sz="12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Frenkel</a:t>
            </a:r>
            <a:r>
              <a:rPr lang="en-US" sz="12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&amp; </a:t>
            </a:r>
            <a:r>
              <a:rPr lang="en-US" sz="12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Smit</a:t>
            </a:r>
            <a:r>
              <a:rPr lang="en-US" sz="12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“Understanding molecular simulation”, Academic Press (2002)</a:t>
            </a:r>
          </a:p>
        </p:txBody>
      </p:sp>
    </p:spTree>
    <p:extLst>
      <p:ext uri="{BB962C8B-B14F-4D97-AF65-F5344CB8AC3E}">
        <p14:creationId xmlns:p14="http://schemas.microsoft.com/office/powerpoint/2010/main" val="12629457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Molecular Dynamics </a:t>
            </a:r>
            <a:endParaRPr lang="en-GB" b="1" dirty="0"/>
          </a:p>
        </p:txBody>
      </p:sp>
      <p:sp>
        <p:nvSpPr>
          <p:cNvPr id="4" name="TextBox 3"/>
          <p:cNvSpPr txBox="1"/>
          <p:nvPr/>
        </p:nvSpPr>
        <p:spPr>
          <a:xfrm>
            <a:off x="392038" y="691520"/>
            <a:ext cx="7608969" cy="4078039"/>
          </a:xfrm>
          <a:prstGeom prst="rect">
            <a:avLst/>
          </a:prstGeom>
          <a:noFill/>
        </p:spPr>
        <p:txBody>
          <a:bodyPr wrap="square" rtlCol="0">
            <a:spAutoFit/>
          </a:bodyPr>
          <a:lstStyle/>
          <a:p>
            <a:pPr marL="285717" lvl="1" indent="-285717">
              <a:spcAft>
                <a:spcPts val="12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Periodic Boundary Conditions</a:t>
            </a:r>
          </a:p>
          <a:p>
            <a:pPr marL="285717" lvl="1" indent="-285717">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Potential truncation</a:t>
            </a:r>
          </a:p>
          <a:p>
            <a:pPr marL="742857" lvl="2" indent="-285717">
              <a:spcAft>
                <a:spcPts val="12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May need to ensure that forces (and not only energy) are 0 at </a:t>
            </a:r>
            <a:r>
              <a:rPr lang="en-US" sz="1400" dirty="0" err="1">
                <a:latin typeface="Verdana" panose="020B0604030504040204" pitchFamily="34" charset="0"/>
                <a:ea typeface="Verdana" panose="020B0604030504040204" pitchFamily="34" charset="0"/>
                <a:cs typeface="Verdana" panose="020B0604030504040204" pitchFamily="34" charset="0"/>
              </a:rPr>
              <a:t>R</a:t>
            </a:r>
            <a:r>
              <a:rPr lang="en-US" sz="1400" baseline="-25000" dirty="0" err="1">
                <a:latin typeface="Verdana" panose="020B0604030504040204" pitchFamily="34" charset="0"/>
                <a:ea typeface="Verdana" panose="020B0604030504040204" pitchFamily="34" charset="0"/>
                <a:cs typeface="Verdana" panose="020B0604030504040204" pitchFamily="34" charset="0"/>
              </a:rPr>
              <a:t>c</a:t>
            </a:r>
            <a:endParaRPr lang="en-US" sz="1400" baseline="-25000" dirty="0">
              <a:latin typeface="Verdana" panose="020B0604030504040204" pitchFamily="34" charset="0"/>
              <a:ea typeface="Verdana" panose="020B0604030504040204" pitchFamily="34" charset="0"/>
              <a:cs typeface="Verdana" panose="020B0604030504040204" pitchFamily="34" charset="0"/>
            </a:endParaRPr>
          </a:p>
          <a:p>
            <a:pPr marL="285717" lvl="1" indent="-285717">
              <a:spcAft>
                <a:spcPts val="12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Electrostatic forces</a:t>
            </a:r>
          </a:p>
          <a:p>
            <a:pPr marL="285717" lvl="1" indent="-285717">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Thermodynamic ensembles</a:t>
            </a:r>
          </a:p>
          <a:p>
            <a:pPr marL="742857" lvl="2" indent="-285717">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The integration of the equations of motion keeps constant N, V, and E (</a:t>
            </a:r>
            <a:r>
              <a:rPr lang="en-US" sz="1400" dirty="0" err="1">
                <a:latin typeface="Verdana" panose="020B0604030504040204" pitchFamily="34" charset="0"/>
                <a:ea typeface="Verdana" panose="020B0604030504040204" pitchFamily="34" charset="0"/>
                <a:cs typeface="Verdana" panose="020B0604030504040204" pitchFamily="34" charset="0"/>
              </a:rPr>
              <a:t>microcanonical</a:t>
            </a:r>
            <a:r>
              <a:rPr lang="en-US" sz="1400" dirty="0">
                <a:latin typeface="Verdana" panose="020B0604030504040204" pitchFamily="34" charset="0"/>
                <a:ea typeface="Verdana" panose="020B0604030504040204" pitchFamily="34" charset="0"/>
                <a:cs typeface="Verdana" panose="020B0604030504040204" pitchFamily="34" charset="0"/>
              </a:rPr>
              <a:t> ensemble)</a:t>
            </a:r>
          </a:p>
          <a:p>
            <a:pPr marL="742857" lvl="2" indent="-285717">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Integration </a:t>
            </a:r>
            <a:r>
              <a:rPr lang="en-US" sz="1400" dirty="0">
                <a:latin typeface="Verdana" panose="020B0604030504040204" pitchFamily="34" charset="0"/>
                <a:ea typeface="Verdana" panose="020B0604030504040204" pitchFamily="34" charset="0"/>
                <a:cs typeface="Verdana" panose="020B0604030504040204" pitchFamily="34" charset="0"/>
                <a:sym typeface="Wingdings" pitchFamily="2" charset="2"/>
              </a:rPr>
              <a:t>errors, force fluctuations and inconsistencies in the forces (e.g. generated by the cutoff) may cause slow drifts in the total energy: check </a:t>
            </a:r>
            <a:r>
              <a:rPr lang="en-US" sz="1400" dirty="0" err="1">
                <a:latin typeface="Verdana" panose="020B0604030504040204" pitchFamily="34" charset="0"/>
                <a:ea typeface="Verdana" panose="020B0604030504040204" pitchFamily="34" charset="0"/>
                <a:cs typeface="Verdana" panose="020B0604030504040204" pitchFamily="34" charset="0"/>
                <a:sym typeface="Wingdings" pitchFamily="2" charset="2"/>
              </a:rPr>
              <a:t>E</a:t>
            </a:r>
            <a:r>
              <a:rPr lang="en-US" sz="1400" baseline="-25000" dirty="0" err="1">
                <a:latin typeface="Verdana" panose="020B0604030504040204" pitchFamily="34" charset="0"/>
                <a:ea typeface="Verdana" panose="020B0604030504040204" pitchFamily="34" charset="0"/>
                <a:cs typeface="Verdana" panose="020B0604030504040204" pitchFamily="34" charset="0"/>
                <a:sym typeface="Wingdings" pitchFamily="2" charset="2"/>
              </a:rPr>
              <a:t>total</a:t>
            </a:r>
            <a:r>
              <a:rPr lang="en-US" sz="1400" dirty="0">
                <a:latin typeface="Verdana" panose="020B0604030504040204" pitchFamily="34" charset="0"/>
                <a:ea typeface="Verdana" panose="020B0604030504040204" pitchFamily="34" charset="0"/>
                <a:cs typeface="Verdana" panose="020B0604030504040204" pitchFamily="34" charset="0"/>
                <a:sym typeface="Wingdings" pitchFamily="2" charset="2"/>
              </a:rPr>
              <a:t> conservation!</a:t>
            </a:r>
          </a:p>
          <a:p>
            <a:pPr marL="742857" lvl="2" indent="-285717">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Wingdings" pitchFamily="2" charset="2"/>
              </a:rPr>
              <a:t>E is constant in the NVE ensemble, but not K and U, so systems not in equilibrium will go to equilibrium while the temperature changes</a:t>
            </a:r>
          </a:p>
          <a:p>
            <a:pPr marL="742857" lvl="2" indent="-285717">
              <a:spcAft>
                <a:spcPts val="600"/>
              </a:spcAft>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sym typeface="Wingdings" pitchFamily="2" charset="2"/>
              </a:rPr>
              <a:t>Need to modify the </a:t>
            </a:r>
            <a:r>
              <a:rPr lang="en-US" sz="1400" dirty="0" err="1">
                <a:latin typeface="Verdana" panose="020B0604030504040204" pitchFamily="34" charset="0"/>
                <a:ea typeface="Verdana" panose="020B0604030504040204" pitchFamily="34" charset="0"/>
                <a:cs typeface="Verdana" panose="020B0604030504040204" pitchFamily="34" charset="0"/>
                <a:sym typeface="Wingdings" pitchFamily="2" charset="2"/>
              </a:rPr>
              <a:t>Lagrangian</a:t>
            </a:r>
            <a:r>
              <a:rPr lang="en-US" sz="1400" dirty="0">
                <a:latin typeface="Verdana" panose="020B0604030504040204" pitchFamily="34" charset="0"/>
                <a:ea typeface="Verdana" panose="020B0604030504040204" pitchFamily="34" charset="0"/>
                <a:cs typeface="Verdana" panose="020B0604030504040204" pitchFamily="34" charset="0"/>
                <a:sym typeface="Wingdings" pitchFamily="2" charset="2"/>
              </a:rPr>
              <a:t> or couple the system to a heat or pressure bath to keep T and/or P constant</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5148486" y="116527"/>
            <a:ext cx="3732393" cy="356251"/>
          </a:xfrm>
        </p:spPr>
        <p:txBody>
          <a:bodyPr/>
          <a:lstStyle/>
          <a:p>
            <a:r>
              <a:rPr lang="en-US" sz="2400" dirty="0"/>
              <a:t>The basics V</a:t>
            </a:r>
            <a:endParaRPr lang="en-GB" sz="2400" dirty="0"/>
          </a:p>
        </p:txBody>
      </p:sp>
    </p:spTree>
    <p:extLst>
      <p:ext uri="{BB962C8B-B14F-4D97-AF65-F5344CB8AC3E}">
        <p14:creationId xmlns:p14="http://schemas.microsoft.com/office/powerpoint/2010/main" val="3856663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Monte Carlo</a:t>
            </a:r>
            <a:endParaRPr lang="en-GB" b="1" dirty="0"/>
          </a:p>
        </p:txBody>
      </p:sp>
      <p:sp>
        <p:nvSpPr>
          <p:cNvPr id="4" name="TextBox 3"/>
          <p:cNvSpPr txBox="1"/>
          <p:nvPr/>
        </p:nvSpPr>
        <p:spPr>
          <a:xfrm>
            <a:off x="223892" y="575596"/>
            <a:ext cx="8756375" cy="2200602"/>
          </a:xfrm>
          <a:prstGeom prst="rect">
            <a:avLst/>
          </a:prstGeom>
          <a:solidFill>
            <a:schemeClr val="bg1"/>
          </a:solidFill>
        </p:spPr>
        <p:txBody>
          <a:bodyPr wrap="square" rtlCol="0">
            <a:spAutoFit/>
          </a:bodyPr>
          <a:lstStyle/>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Same as for Molecular Dynamics simulations</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Use </a:t>
            </a:r>
            <a:r>
              <a:rPr lang="en-US" sz="1600" b="1" dirty="0">
                <a:latin typeface="Verdana" panose="020B0604030504040204" pitchFamily="34" charset="0"/>
                <a:ea typeface="Verdana" panose="020B0604030504040204" pitchFamily="34" charset="0"/>
                <a:cs typeface="Verdana" panose="020B0604030504040204" pitchFamily="34" charset="0"/>
              </a:rPr>
              <a:t>periodic boundary conditions (PBC) </a:t>
            </a:r>
            <a:r>
              <a:rPr lang="en-US" sz="1600" dirty="0">
                <a:latin typeface="Verdana" panose="020B0604030504040204" pitchFamily="34" charset="0"/>
                <a:ea typeface="Verdana" panose="020B0604030504040204" pitchFamily="34" charset="0"/>
                <a:cs typeface="Verdana" panose="020B0604030504040204" pitchFamily="34" charset="0"/>
              </a:rPr>
              <a:t>to avoid surface effects</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Atoms in surface ~ </a:t>
            </a:r>
            <a:r>
              <a:rPr lang="fr-FR" sz="1600" dirty="0">
                <a:latin typeface="Verdana" panose="020B0604030504040204" pitchFamily="34" charset="0"/>
                <a:ea typeface="Verdana" panose="020B0604030504040204" pitchFamily="34" charset="0"/>
                <a:cs typeface="Verdana" panose="020B0604030504040204" pitchFamily="34" charset="0"/>
              </a:rPr>
              <a:t>N</a:t>
            </a:r>
            <a:r>
              <a:rPr lang="fr-FR" sz="1600" baseline="30000" dirty="0">
                <a:latin typeface="Verdana" panose="020B0604030504040204" pitchFamily="34" charset="0"/>
                <a:ea typeface="Verdana" panose="020B0604030504040204" pitchFamily="34" charset="0"/>
                <a:cs typeface="Verdana" panose="020B0604030504040204" pitchFamily="34" charset="0"/>
              </a:rPr>
              <a:t>-1/3</a:t>
            </a:r>
            <a:r>
              <a:rPr lang="fr-FR" sz="1600" dirty="0">
                <a:latin typeface="Verdana" panose="020B0604030504040204" pitchFamily="34" charset="0"/>
                <a:ea typeface="Verdana" panose="020B0604030504040204" pitchFamily="34" charset="0"/>
                <a:cs typeface="Verdana" panose="020B0604030504040204" pitchFamily="34" charset="0"/>
              </a:rPr>
              <a:t> (49% for a box </a:t>
            </a:r>
            <a:r>
              <a:rPr lang="fr-FR" sz="1600" dirty="0" err="1">
                <a:latin typeface="Verdana" panose="020B0604030504040204" pitchFamily="34" charset="0"/>
                <a:ea typeface="Verdana" panose="020B0604030504040204" pitchFamily="34" charset="0"/>
                <a:cs typeface="Verdana" panose="020B0604030504040204" pitchFamily="34" charset="0"/>
              </a:rPr>
              <a:t>containing</a:t>
            </a:r>
            <a:r>
              <a:rPr lang="fr-FR" sz="1600" dirty="0">
                <a:latin typeface="Verdana" panose="020B0604030504040204" pitchFamily="34" charset="0"/>
                <a:ea typeface="Verdana" panose="020B0604030504040204" pitchFamily="34" charset="0"/>
                <a:cs typeface="Verdana" panose="020B0604030504040204" pitchFamily="34" charset="0"/>
              </a:rPr>
              <a:t> 1000 </a:t>
            </a:r>
            <a:r>
              <a:rPr lang="fr-FR" sz="1600" dirty="0" err="1">
                <a:latin typeface="Verdana" panose="020B0604030504040204" pitchFamily="34" charset="0"/>
                <a:ea typeface="Verdana" panose="020B0604030504040204" pitchFamily="34" charset="0"/>
                <a:cs typeface="Verdana" panose="020B0604030504040204" pitchFamily="34" charset="0"/>
              </a:rPr>
              <a:t>atoms</a:t>
            </a:r>
            <a:r>
              <a:rPr lang="fr-FR" sz="1600" dirty="0">
                <a:latin typeface="Verdana" panose="020B0604030504040204" pitchFamily="34" charset="0"/>
                <a:ea typeface="Verdana" panose="020B0604030504040204" pitchFamily="34" charset="0"/>
                <a:cs typeface="Verdana" panose="020B0604030504040204" pitchFamily="34" charset="0"/>
              </a:rPr>
              <a:t>, 6% for 10</a:t>
            </a:r>
            <a:r>
              <a:rPr lang="fr-FR" sz="1600" baseline="30000" dirty="0">
                <a:latin typeface="Verdana" panose="020B0604030504040204" pitchFamily="34" charset="0"/>
                <a:ea typeface="Verdana" panose="020B0604030504040204" pitchFamily="34" charset="0"/>
                <a:cs typeface="Verdana" panose="020B0604030504040204" pitchFamily="34" charset="0"/>
              </a:rPr>
              <a:t>6</a:t>
            </a:r>
            <a:r>
              <a:rPr lang="fr-FR" sz="1600" dirty="0">
                <a:latin typeface="Verdana" panose="020B0604030504040204" pitchFamily="34" charset="0"/>
                <a:ea typeface="Verdana" panose="020B0604030504040204" pitchFamily="34" charset="0"/>
                <a:cs typeface="Verdana" panose="020B0604030504040204" pitchFamily="34" charset="0"/>
              </a:rPr>
              <a:t>)</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Need PBC to get bulk properties using a limited number of atoms</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When an atom leaves the simulation cell,  it is replaced by another with the same velocity, entering from the opposite cell face (N conserved) </a:t>
            </a:r>
          </a:p>
          <a:p>
            <a:pPr marL="182858" lvl="1" indent="-182858">
              <a:spcAft>
                <a:spcPts val="600"/>
              </a:spcAft>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3253799" y="116527"/>
            <a:ext cx="5627064" cy="356251"/>
          </a:xfrm>
        </p:spPr>
        <p:txBody>
          <a:bodyPr/>
          <a:lstStyle/>
          <a:p>
            <a:r>
              <a:rPr lang="en-US" sz="2400" dirty="0"/>
              <a:t>Practical aspects</a:t>
            </a:r>
            <a:endParaRPr lang="en-GB" sz="2400" dirty="0"/>
          </a:p>
        </p:txBody>
      </p:sp>
      <p:pic>
        <p:nvPicPr>
          <p:cNvPr id="6" name="Image 6" descr="pbc.jpg"/>
          <p:cNvPicPr>
            <a:picLocks noChangeAspect="1"/>
          </p:cNvPicPr>
          <p:nvPr/>
        </p:nvPicPr>
        <p:blipFill>
          <a:blip r:embed="rId3" cstate="print"/>
          <a:srcRect/>
          <a:stretch>
            <a:fillRect/>
          </a:stretch>
        </p:blipFill>
        <p:spPr bwMode="auto">
          <a:xfrm>
            <a:off x="346687" y="2608549"/>
            <a:ext cx="2248939" cy="2264487"/>
          </a:xfrm>
          <a:prstGeom prst="rect">
            <a:avLst/>
          </a:prstGeom>
          <a:noFill/>
          <a:ln w="9525">
            <a:noFill/>
            <a:miter lim="800000"/>
            <a:headEnd/>
            <a:tailEnd/>
          </a:ln>
        </p:spPr>
      </p:pic>
      <p:sp>
        <p:nvSpPr>
          <p:cNvPr id="7" name="TextBox 6"/>
          <p:cNvSpPr txBox="1"/>
          <p:nvPr/>
        </p:nvSpPr>
        <p:spPr>
          <a:xfrm>
            <a:off x="2683229" y="2608552"/>
            <a:ext cx="6297024" cy="2385268"/>
          </a:xfrm>
          <a:prstGeom prst="rect">
            <a:avLst/>
          </a:prstGeom>
          <a:solidFill>
            <a:schemeClr val="bg1"/>
          </a:solidFill>
        </p:spPr>
        <p:txBody>
          <a:bodyPr wrap="square" rtlCol="0">
            <a:spAutoFit/>
          </a:bodyPr>
          <a:lstStyle/>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Normally OK, but beware of artificial periodicity</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rPr>
              <a:t>Only allowed fluctuations: </a:t>
            </a: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altLang="en-US" sz="1200" dirty="0">
                <a:latin typeface="Verdana" panose="020B0604030504040204" pitchFamily="34" charset="0"/>
                <a:ea typeface="Verdana" panose="020B0604030504040204" pitchFamily="34" charset="0"/>
                <a:cs typeface="Verdana" panose="020B0604030504040204" pitchFamily="34" charset="0"/>
              </a:rPr>
              <a:t>compatible with box length</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rPr>
              <a:t>Longest wavelength </a:t>
            </a: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 L </a:t>
            </a:r>
            <a:r>
              <a:rPr lang="en-US" alt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problem if long wavelength fluctuations are important (e.g. phase transitions)</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When simulating solids, the strain field generated by </a:t>
            </a:r>
            <a:r>
              <a:rPr lang="en-US" altLang="en-US" sz="12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inhomogeneities</a:t>
            </a: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will be artificially truncated and modified by the boundary</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 macromolecule may interact with its own image if the box is too small </a:t>
            </a:r>
            <a:r>
              <a:rPr lang="en-US" alt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need to add </a:t>
            </a: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layer of water sufficiently large</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In some cases, spurious correlations may appear when dealing with charged or strongly polar solutes</a:t>
            </a:r>
          </a:p>
        </p:txBody>
      </p:sp>
    </p:spTree>
    <p:extLst>
      <p:ext uri="{BB962C8B-B14F-4D97-AF65-F5344CB8AC3E}">
        <p14:creationId xmlns:p14="http://schemas.microsoft.com/office/powerpoint/2010/main" val="38832092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Monte Carlo</a:t>
            </a:r>
            <a:endParaRPr lang="en-GB" b="1" dirty="0"/>
          </a:p>
        </p:txBody>
      </p:sp>
      <p:sp>
        <p:nvSpPr>
          <p:cNvPr id="4" name="TextBox 3"/>
          <p:cNvSpPr txBox="1"/>
          <p:nvPr/>
        </p:nvSpPr>
        <p:spPr>
          <a:xfrm>
            <a:off x="223892" y="575602"/>
            <a:ext cx="8756375" cy="1954381"/>
          </a:xfrm>
          <a:prstGeom prst="rect">
            <a:avLst/>
          </a:prstGeom>
          <a:solidFill>
            <a:schemeClr val="bg1"/>
          </a:solidFill>
        </p:spPr>
        <p:txBody>
          <a:bodyPr wrap="square" rtlCol="0">
            <a:spAutoFit/>
          </a:bodyPr>
          <a:lstStyle/>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Potential truncation of non-bonding interactions</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This is the most time-consuming part of the simulation</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For bonding interactions </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O(N)</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For non-bonding interactions </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O(N</a:t>
            </a:r>
            <a:r>
              <a:rPr lang="en-US" sz="1600" baseline="300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2</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Unfeasible to compute interactions with a very large number of images</a:t>
            </a:r>
          </a:p>
          <a:p>
            <a:pPr marL="182858" lvl="1" indent="-182858">
              <a:spcAft>
                <a:spcPts val="600"/>
              </a:spcAft>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3253799" y="116527"/>
            <a:ext cx="5627064" cy="356251"/>
          </a:xfrm>
        </p:spPr>
        <p:txBody>
          <a:bodyPr/>
          <a:lstStyle/>
          <a:p>
            <a:r>
              <a:rPr lang="en-US" sz="2400" dirty="0"/>
              <a:t>Practical aspects II</a:t>
            </a:r>
            <a:endParaRPr lang="en-GB" sz="2400" dirty="0"/>
          </a:p>
        </p:txBody>
      </p:sp>
      <p:sp>
        <p:nvSpPr>
          <p:cNvPr id="7" name="TextBox 6"/>
          <p:cNvSpPr txBox="1"/>
          <p:nvPr/>
        </p:nvSpPr>
        <p:spPr>
          <a:xfrm>
            <a:off x="3084039" y="2350055"/>
            <a:ext cx="5896231" cy="2677656"/>
          </a:xfrm>
          <a:prstGeom prst="rect">
            <a:avLst/>
          </a:prstGeom>
          <a:noFill/>
        </p:spPr>
        <p:txBody>
          <a:bodyPr wrap="square" rtlCol="0">
            <a:spAutoFit/>
          </a:bodyPr>
          <a:lstStyle/>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Minimum image convention</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rPr>
              <a:t>Each atom only sees the closest image of the remaining N-1 atoms</a:t>
            </a:r>
          </a:p>
          <a:p>
            <a:pPr marL="365718" lvl="2" indent="-182858">
              <a:spcAft>
                <a:spcPts val="12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rPr>
              <a:t>“Truncation” surface not spherical</a:t>
            </a:r>
            <a:endParaRPr lang="en-US" alt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endParaRP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Or apply an spherical cut-off</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rPr>
              <a:t>Only interactions with atoms at r &lt; </a:t>
            </a:r>
            <a:r>
              <a:rPr lang="en-US" altLang="en-US" sz="1200" dirty="0" err="1">
                <a:latin typeface="Verdana" panose="020B0604030504040204" pitchFamily="34" charset="0"/>
                <a:ea typeface="Verdana" panose="020B0604030504040204" pitchFamily="34" charset="0"/>
                <a:cs typeface="Verdana" panose="020B0604030504040204" pitchFamily="34" charset="0"/>
              </a:rPr>
              <a:t>R</a:t>
            </a:r>
            <a:r>
              <a:rPr lang="en-US" altLang="en-US" sz="1200" baseline="-25000" dirty="0" err="1">
                <a:latin typeface="Verdana" panose="020B0604030504040204" pitchFamily="34" charset="0"/>
                <a:ea typeface="Verdana" panose="020B0604030504040204" pitchFamily="34" charset="0"/>
                <a:cs typeface="Verdana" panose="020B0604030504040204" pitchFamily="34" charset="0"/>
              </a:rPr>
              <a:t>c</a:t>
            </a:r>
            <a:r>
              <a:rPr lang="en-US" altLang="en-US" sz="1200" dirty="0">
                <a:latin typeface="Verdana" panose="020B0604030504040204" pitchFamily="34" charset="0"/>
                <a:ea typeface="Verdana" panose="020B0604030504040204" pitchFamily="34" charset="0"/>
                <a:cs typeface="Verdana" panose="020B0604030504040204" pitchFamily="34" charset="0"/>
              </a:rPr>
              <a:t> are considered</a:t>
            </a:r>
          </a:p>
          <a:p>
            <a:pPr marL="365718" lvl="2" indent="-182858">
              <a:spcAft>
                <a:spcPts val="600"/>
              </a:spcAft>
              <a:buFont typeface="Arial" panose="020B0604020202020204" pitchFamily="34" charset="0"/>
              <a:buChar char="•"/>
            </a:pPr>
            <a:r>
              <a:rPr lang="en-US" altLang="en-US" sz="1200" dirty="0" err="1">
                <a:latin typeface="Verdana" panose="020B0604030504040204" pitchFamily="34" charset="0"/>
                <a:ea typeface="Verdana" panose="020B0604030504040204" pitchFamily="34" charset="0"/>
                <a:cs typeface="Verdana" panose="020B0604030504040204" pitchFamily="34" charset="0"/>
              </a:rPr>
              <a:t>R</a:t>
            </a:r>
            <a:r>
              <a:rPr lang="en-US" altLang="en-US" sz="1200" baseline="-25000" dirty="0" err="1">
                <a:latin typeface="Verdana" panose="020B0604030504040204" pitchFamily="34" charset="0"/>
                <a:ea typeface="Verdana" panose="020B0604030504040204" pitchFamily="34" charset="0"/>
                <a:cs typeface="Verdana" panose="020B0604030504040204" pitchFamily="34" charset="0"/>
              </a:rPr>
              <a:t>c</a:t>
            </a:r>
            <a:r>
              <a:rPr lang="en-US" altLang="en-US" sz="1200" dirty="0">
                <a:latin typeface="Verdana" panose="020B0604030504040204" pitchFamily="34" charset="0"/>
                <a:ea typeface="Verdana" panose="020B0604030504040204" pitchFamily="34" charset="0"/>
                <a:cs typeface="Verdana" panose="020B0604030504040204" pitchFamily="34" charset="0"/>
              </a:rPr>
              <a:t> &lt; L/2. Typically </a:t>
            </a:r>
          </a:p>
          <a:p>
            <a:pPr marL="365718" lvl="2" indent="-182858">
              <a:spcAft>
                <a:spcPts val="600"/>
              </a:spcAft>
              <a:buFont typeface="Arial" panose="020B0604020202020204" pitchFamily="34" charset="0"/>
              <a:buChar char="•"/>
            </a:pPr>
            <a:r>
              <a:rPr lang="en-US" alt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Introduces a discontinuity in energies and forces (for MD) at </a:t>
            </a:r>
            <a:r>
              <a:rPr lang="en-US" altLang="en-US" sz="1200" dirty="0" err="1">
                <a:latin typeface="Verdana" panose="020B0604030504040204" pitchFamily="34" charset="0"/>
                <a:ea typeface="Verdana" panose="020B0604030504040204" pitchFamily="34" charset="0"/>
                <a:cs typeface="Verdana" panose="020B0604030504040204" pitchFamily="34" charset="0"/>
              </a:rPr>
              <a:t>R</a:t>
            </a:r>
            <a:r>
              <a:rPr lang="en-US" altLang="en-US" sz="1200" baseline="-25000" dirty="0" err="1">
                <a:latin typeface="Verdana" panose="020B0604030504040204" pitchFamily="34" charset="0"/>
                <a:ea typeface="Verdana" panose="020B0604030504040204" pitchFamily="34" charset="0"/>
                <a:cs typeface="Verdana" panose="020B0604030504040204" pitchFamily="34" charset="0"/>
              </a:rPr>
              <a:t>c</a:t>
            </a:r>
            <a:r>
              <a:rPr lang="en-US" alt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Often the potential is modified in order to bring it smoothly to 0 at </a:t>
            </a:r>
            <a:r>
              <a:rPr lang="en-US" altLang="en-US" sz="1200" dirty="0" err="1">
                <a:latin typeface="Verdana" panose="020B0604030504040204" pitchFamily="34" charset="0"/>
                <a:ea typeface="Verdana" panose="020B0604030504040204" pitchFamily="34" charset="0"/>
                <a:cs typeface="Verdana" panose="020B0604030504040204" pitchFamily="34" charset="0"/>
              </a:rPr>
              <a:t>R</a:t>
            </a:r>
            <a:r>
              <a:rPr lang="en-US" altLang="en-US" sz="1200" baseline="-25000" dirty="0" err="1">
                <a:latin typeface="Verdana" panose="020B0604030504040204" pitchFamily="34" charset="0"/>
                <a:ea typeface="Verdana" panose="020B0604030504040204" pitchFamily="34" charset="0"/>
                <a:cs typeface="Verdana" panose="020B0604030504040204" pitchFamily="34" charset="0"/>
              </a:rPr>
              <a:t>c</a:t>
            </a:r>
            <a:r>
              <a:rPr lang="en-US" altLang="en-US" sz="12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(switching function)</a:t>
            </a:r>
          </a:p>
          <a:p>
            <a:pPr marL="0" lvl="1" indent="-274286">
              <a:spcAft>
                <a:spcPts val="600"/>
              </a:spcAft>
              <a:buFont typeface="Arial" panose="020B0604020202020204" pitchFamily="34" charset="0"/>
              <a:buChar char="•"/>
            </a:pPr>
            <a:endParaRPr lang="en-US" altLang="en-US" sz="12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pic>
        <p:nvPicPr>
          <p:cNvPr id="8" name="Image 37" descr="cutoff.gif"/>
          <p:cNvPicPr>
            <a:picLocks noChangeAspect="1"/>
          </p:cNvPicPr>
          <p:nvPr/>
        </p:nvPicPr>
        <p:blipFill>
          <a:blip r:embed="rId3" cstate="print"/>
          <a:srcRect/>
          <a:stretch>
            <a:fillRect/>
          </a:stretch>
        </p:blipFill>
        <p:spPr bwMode="auto">
          <a:xfrm>
            <a:off x="311226" y="2409289"/>
            <a:ext cx="2631273" cy="2473847"/>
          </a:xfrm>
          <a:prstGeom prst="rect">
            <a:avLst/>
          </a:prstGeom>
          <a:noFill/>
          <a:ln w="9525">
            <a:noFill/>
            <a:miter lim="800000"/>
            <a:headEnd/>
            <a:tailEnd/>
          </a:ln>
        </p:spPr>
      </p:pic>
    </p:spTree>
    <p:extLst>
      <p:ext uri="{BB962C8B-B14F-4D97-AF65-F5344CB8AC3E}">
        <p14:creationId xmlns:p14="http://schemas.microsoft.com/office/powerpoint/2010/main" val="3351103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Introduction</a:t>
            </a:r>
            <a:endParaRPr lang="en-GB" b="1" dirty="0"/>
          </a:p>
        </p:txBody>
      </p:sp>
      <p:sp>
        <p:nvSpPr>
          <p:cNvPr id="4" name="Text Placeholder 3"/>
          <p:cNvSpPr>
            <a:spLocks noGrp="1"/>
          </p:cNvSpPr>
          <p:nvPr>
            <p:ph type="body" sz="quarter" idx="20"/>
          </p:nvPr>
        </p:nvSpPr>
        <p:spPr>
          <a:xfrm>
            <a:off x="77127" y="542737"/>
            <a:ext cx="8971876" cy="965435"/>
          </a:xfrm>
        </p:spPr>
        <p:txBody>
          <a:bodyPr/>
          <a:lstStyle/>
          <a:p>
            <a:r>
              <a:rPr lang="en-US" altLang="en-US" sz="2200" dirty="0"/>
              <a:t>What kind of simulations? </a:t>
            </a:r>
            <a:r>
              <a:rPr lang="en-US" altLang="en-US" sz="2000" dirty="0"/>
              <a:t>Compromise: Accuracy vs efficiency</a:t>
            </a:r>
          </a:p>
          <a:p>
            <a:endParaRPr lang="en-GB" sz="2400" dirty="0"/>
          </a:p>
        </p:txBody>
      </p:sp>
      <p:sp>
        <p:nvSpPr>
          <p:cNvPr id="5" name="TextBox 4"/>
          <p:cNvSpPr txBox="1">
            <a:spLocks noChangeArrowheads="1"/>
          </p:cNvSpPr>
          <p:nvPr/>
        </p:nvSpPr>
        <p:spPr bwMode="auto">
          <a:xfrm>
            <a:off x="200831" y="1038604"/>
            <a:ext cx="8632699" cy="523220"/>
          </a:xfrm>
          <a:prstGeom prst="rect">
            <a:avLst/>
          </a:prstGeom>
          <a:noFill/>
          <a:ln w="9525">
            <a:noFill/>
            <a:miter lim="800000"/>
            <a:headEnd/>
            <a:tailEnd/>
          </a:ln>
        </p:spPr>
        <p:txBody>
          <a:bodyPr wrap="square">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From Kermode et al., in </a:t>
            </a:r>
            <a:r>
              <a:rPr lang="en-US" sz="1400" i="1" dirty="0" err="1">
                <a:latin typeface="Verdana" panose="020B0604030504040204" pitchFamily="34" charset="0"/>
                <a:ea typeface="Verdana" panose="020B0604030504040204" pitchFamily="34" charset="0"/>
                <a:cs typeface="Verdana" panose="020B0604030504040204" pitchFamily="34" charset="0"/>
              </a:rPr>
              <a:t>Multiscale</a:t>
            </a:r>
            <a:r>
              <a:rPr lang="en-US" sz="1400" i="1" dirty="0">
                <a:latin typeface="Verdana" panose="020B0604030504040204" pitchFamily="34" charset="0"/>
                <a:ea typeface="Verdana" panose="020B0604030504040204" pitchFamily="34" charset="0"/>
                <a:cs typeface="Verdana" panose="020B0604030504040204" pitchFamily="34" charset="0"/>
              </a:rPr>
              <a:t> Simulation Methods in Molecular Sciences, </a:t>
            </a:r>
          </a:p>
          <a:p>
            <a:r>
              <a:rPr lang="en-US" sz="1400" dirty="0">
                <a:latin typeface="Verdana" panose="020B0604030504040204" pitchFamily="34" charset="0"/>
                <a:ea typeface="Verdana" panose="020B0604030504040204" pitchFamily="34" charset="0"/>
                <a:cs typeface="Verdana" panose="020B0604030504040204" pitchFamily="34" charset="0"/>
              </a:rPr>
              <a:t>J. </a:t>
            </a:r>
            <a:r>
              <a:rPr lang="en-US" sz="1400" dirty="0" err="1">
                <a:latin typeface="Verdana" panose="020B0604030504040204" pitchFamily="34" charset="0"/>
                <a:ea typeface="Verdana" panose="020B0604030504040204" pitchFamily="34" charset="0"/>
                <a:cs typeface="Verdana" panose="020B0604030504040204" pitchFamily="34" charset="0"/>
              </a:rPr>
              <a:t>Grotendorst</a:t>
            </a:r>
            <a:r>
              <a:rPr lang="en-US" sz="1400" dirty="0">
                <a:latin typeface="Verdana" panose="020B0604030504040204" pitchFamily="34" charset="0"/>
                <a:ea typeface="Verdana" panose="020B0604030504040204" pitchFamily="34" charset="0"/>
                <a:cs typeface="Verdana" panose="020B0604030504040204" pitchFamily="34" charset="0"/>
              </a:rPr>
              <a:t>, N. </a:t>
            </a:r>
            <a:r>
              <a:rPr lang="en-US" sz="1400" dirty="0" err="1">
                <a:latin typeface="Verdana" panose="020B0604030504040204" pitchFamily="34" charset="0"/>
                <a:ea typeface="Verdana" panose="020B0604030504040204" pitchFamily="34" charset="0"/>
                <a:cs typeface="Verdana" panose="020B0604030504040204" pitchFamily="34" charset="0"/>
              </a:rPr>
              <a:t>Attig</a:t>
            </a:r>
            <a:r>
              <a:rPr lang="en-US" sz="1400" dirty="0">
                <a:latin typeface="Verdana" panose="020B0604030504040204" pitchFamily="34" charset="0"/>
                <a:ea typeface="Verdana" panose="020B0604030504040204" pitchFamily="34" charset="0"/>
                <a:cs typeface="Verdana" panose="020B0604030504040204" pitchFamily="34" charset="0"/>
              </a:rPr>
              <a:t>, S. </a:t>
            </a:r>
            <a:r>
              <a:rPr lang="en-US" sz="1400" dirty="0" err="1">
                <a:latin typeface="Verdana" panose="020B0604030504040204" pitchFamily="34" charset="0"/>
                <a:ea typeface="Verdana" panose="020B0604030504040204" pitchFamily="34" charset="0"/>
                <a:cs typeface="Verdana" panose="020B0604030504040204" pitchFamily="34" charset="0"/>
              </a:rPr>
              <a:t>Blügel</a:t>
            </a:r>
            <a:r>
              <a:rPr lang="en-US" sz="1400" dirty="0">
                <a:latin typeface="Verdana" panose="020B0604030504040204" pitchFamily="34" charset="0"/>
                <a:ea typeface="Verdana" panose="020B0604030504040204" pitchFamily="34" charset="0"/>
                <a:cs typeface="Verdana" panose="020B0604030504040204" pitchFamily="34" charset="0"/>
              </a:rPr>
              <a:t>, D. Marx (Eds.), </a:t>
            </a:r>
            <a:r>
              <a:rPr lang="nl-NL" sz="1400" dirty="0">
                <a:latin typeface="Verdana" panose="020B0604030504040204" pitchFamily="34" charset="0"/>
                <a:ea typeface="Verdana" panose="020B0604030504040204" pitchFamily="34" charset="0"/>
                <a:cs typeface="Verdana" panose="020B0604030504040204" pitchFamily="34" charset="0"/>
              </a:rPr>
              <a:t>NIC Series, Vol. 42, pp. 215-228 (2009).</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2"/>
          <p:cNvPicPr>
            <a:picLocks noChangeAspect="1" noChangeArrowheads="1"/>
          </p:cNvPicPr>
          <p:nvPr/>
        </p:nvPicPr>
        <p:blipFill>
          <a:blip r:embed="rId3" cstate="print"/>
          <a:srcRect/>
          <a:stretch>
            <a:fillRect/>
          </a:stretch>
        </p:blipFill>
        <p:spPr bwMode="auto">
          <a:xfrm>
            <a:off x="1345717" y="1596277"/>
            <a:ext cx="6434721" cy="3440357"/>
          </a:xfrm>
          <a:prstGeom prst="rect">
            <a:avLst/>
          </a:prstGeom>
          <a:noFill/>
          <a:ln w="9525">
            <a:noFill/>
            <a:miter lim="800000"/>
            <a:headEnd/>
            <a:tailEnd/>
          </a:ln>
        </p:spPr>
      </p:pic>
    </p:spTree>
    <p:extLst>
      <p:ext uri="{BB962C8B-B14F-4D97-AF65-F5344CB8AC3E}">
        <p14:creationId xmlns:p14="http://schemas.microsoft.com/office/powerpoint/2010/main" val="9580420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Monte Carlo</a:t>
            </a:r>
            <a:endParaRPr lang="en-GB" b="1" dirty="0"/>
          </a:p>
        </p:txBody>
      </p:sp>
      <p:sp>
        <p:nvSpPr>
          <p:cNvPr id="4" name="TextBox 3"/>
          <p:cNvSpPr txBox="1"/>
          <p:nvPr/>
        </p:nvSpPr>
        <p:spPr>
          <a:xfrm>
            <a:off x="223892" y="575589"/>
            <a:ext cx="8756375" cy="2441694"/>
          </a:xfrm>
          <a:prstGeom prst="rect">
            <a:avLst/>
          </a:prstGeom>
          <a:solidFill>
            <a:schemeClr val="bg1"/>
          </a:solidFill>
        </p:spPr>
        <p:txBody>
          <a:bodyPr wrap="square" rtlCol="0">
            <a:spAutoFit/>
          </a:bodyPr>
          <a:lstStyle/>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Treatment of long-range (electrostatic) interactions</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Truncation method is not appropriate, as they extend beyond the primitive cell</a:t>
            </a:r>
          </a:p>
          <a:p>
            <a:pPr marL="182858" lvl="1" indent="-182858">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Reaction Field:</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Use spherical truncation and compute interactions for r &lt; </a:t>
            </a:r>
            <a:r>
              <a:rPr lang="en-US" sz="1600" dirty="0" err="1">
                <a:latin typeface="Verdana" panose="020B0604030504040204" pitchFamily="34" charset="0"/>
                <a:ea typeface="Verdana" panose="020B0604030504040204" pitchFamily="34" charset="0"/>
                <a:cs typeface="Verdana" panose="020B0604030504040204" pitchFamily="34" charset="0"/>
              </a:rPr>
              <a:t>R</a:t>
            </a:r>
            <a:r>
              <a:rPr lang="en-US" sz="1600" baseline="-25000" dirty="0" err="1">
                <a:latin typeface="Verdana" panose="020B0604030504040204" pitchFamily="34" charset="0"/>
                <a:ea typeface="Verdana" panose="020B0604030504040204" pitchFamily="34" charset="0"/>
                <a:cs typeface="Verdana" panose="020B0604030504040204" pitchFamily="34" charset="0"/>
              </a:rPr>
              <a:t>c</a:t>
            </a:r>
            <a:endParaRPr lang="en-US" sz="1600" baseline="-25000" dirty="0">
              <a:latin typeface="Verdana" panose="020B0604030504040204" pitchFamily="34" charset="0"/>
              <a:ea typeface="Verdana" panose="020B0604030504040204" pitchFamily="34" charset="0"/>
              <a:cs typeface="Verdana" panose="020B0604030504040204" pitchFamily="34" charset="0"/>
            </a:endParaRP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Beyond </a:t>
            </a:r>
            <a:r>
              <a:rPr lang="en-US" sz="1600" dirty="0" err="1">
                <a:latin typeface="Verdana" panose="020B0604030504040204" pitchFamily="34" charset="0"/>
                <a:ea typeface="Verdana" panose="020B0604030504040204" pitchFamily="34" charset="0"/>
                <a:cs typeface="Verdana" panose="020B0604030504040204" pitchFamily="34" charset="0"/>
              </a:rPr>
              <a:t>R</a:t>
            </a:r>
            <a:r>
              <a:rPr lang="en-US" sz="1600" baseline="-25000" dirty="0" err="1">
                <a:latin typeface="Verdana" panose="020B0604030504040204" pitchFamily="34" charset="0"/>
                <a:ea typeface="Verdana" panose="020B0604030504040204" pitchFamily="34" charset="0"/>
                <a:cs typeface="Verdana" panose="020B0604030504040204" pitchFamily="34" charset="0"/>
              </a:rPr>
              <a:t>c</a:t>
            </a:r>
            <a:r>
              <a:rPr lang="en-US" sz="1600" dirty="0">
                <a:latin typeface="Verdana" panose="020B0604030504040204" pitchFamily="34" charset="0"/>
                <a:ea typeface="Verdana" panose="020B0604030504040204" pitchFamily="34" charset="0"/>
                <a:cs typeface="Verdana" panose="020B0604030504040204" pitchFamily="34" charset="0"/>
              </a:rPr>
              <a:t>, consider the medium as a dielectric continuum that will react to the dipole moment of the sphere given by  r &lt; </a:t>
            </a:r>
            <a:r>
              <a:rPr lang="en-US" sz="1600" dirty="0" err="1">
                <a:latin typeface="Verdana" panose="020B0604030504040204" pitchFamily="34" charset="0"/>
                <a:ea typeface="Verdana" panose="020B0604030504040204" pitchFamily="34" charset="0"/>
                <a:cs typeface="Verdana" panose="020B0604030504040204" pitchFamily="34" charset="0"/>
              </a:rPr>
              <a:t>R</a:t>
            </a:r>
            <a:r>
              <a:rPr lang="en-US" sz="1600" baseline="-25000" dirty="0" err="1">
                <a:latin typeface="Verdana" panose="020B0604030504040204" pitchFamily="34" charset="0"/>
                <a:ea typeface="Verdana" panose="020B0604030504040204" pitchFamily="34" charset="0"/>
                <a:cs typeface="Verdana" panose="020B0604030504040204" pitchFamily="34" charset="0"/>
              </a:rPr>
              <a:t>c</a:t>
            </a:r>
            <a:endParaRPr lang="en-US" sz="1600" baseline="-25000" dirty="0">
              <a:latin typeface="Verdana" panose="020B0604030504040204" pitchFamily="34" charset="0"/>
              <a:ea typeface="Verdana" panose="020B0604030504040204" pitchFamily="34" charset="0"/>
              <a:cs typeface="Verdana" panose="020B0604030504040204" pitchFamily="34" charset="0"/>
            </a:endParaRPr>
          </a:p>
          <a:p>
            <a:pPr marL="640000" lvl="2" indent="-182858">
              <a:spcAft>
                <a:spcPts val="600"/>
              </a:spcAft>
              <a:buFont typeface="Arial" panose="020B0604020202020204" pitchFamily="34" charset="0"/>
              <a:buChar char="•"/>
            </a:pPr>
            <a:endParaRPr lang="en-US" sz="1600" baseline="-25000" dirty="0">
              <a:latin typeface="Verdana" panose="020B0604030504040204" pitchFamily="34" charset="0"/>
              <a:ea typeface="Verdana" panose="020B0604030504040204" pitchFamily="34" charset="0"/>
              <a:cs typeface="Verdana" panose="020B0604030504040204" pitchFamily="34" charset="0"/>
            </a:endParaRPr>
          </a:p>
          <a:p>
            <a:pPr marL="182858" lvl="1" indent="-182858">
              <a:spcAft>
                <a:spcPts val="600"/>
              </a:spcAft>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3253799" y="116527"/>
            <a:ext cx="5627064" cy="356251"/>
          </a:xfrm>
        </p:spPr>
        <p:txBody>
          <a:bodyPr/>
          <a:lstStyle/>
          <a:p>
            <a:r>
              <a:rPr lang="en-US" sz="2400" dirty="0"/>
              <a:t>Practical aspects III</a:t>
            </a:r>
            <a:endParaRPr lang="en-GB" sz="2400" dirty="0"/>
          </a:p>
        </p:txBody>
      </p:sp>
      <p:pic>
        <p:nvPicPr>
          <p:cNvPr id="9" name="Picture 4"/>
          <p:cNvPicPr>
            <a:picLocks noChangeAspect="1" noChangeArrowheads="1"/>
          </p:cNvPicPr>
          <p:nvPr/>
        </p:nvPicPr>
        <p:blipFill>
          <a:blip r:embed="rId4" cstate="print"/>
          <a:srcRect/>
          <a:stretch>
            <a:fillRect/>
          </a:stretch>
        </p:blipFill>
        <p:spPr bwMode="auto">
          <a:xfrm>
            <a:off x="265833" y="2601137"/>
            <a:ext cx="2670896" cy="2398936"/>
          </a:xfrm>
          <a:prstGeom prst="rect">
            <a:avLst/>
          </a:prstGeom>
          <a:solidFill>
            <a:schemeClr val="bg1"/>
          </a:solidFill>
          <a:ln w="12700">
            <a:noFill/>
            <a:miter lim="800000"/>
            <a:headEnd/>
            <a:tailEnd/>
          </a:ln>
        </p:spPr>
      </p:pic>
      <p:grpSp>
        <p:nvGrpSpPr>
          <p:cNvPr id="10" name="Group 4"/>
          <p:cNvGrpSpPr>
            <a:grpSpLocks/>
          </p:cNvGrpSpPr>
          <p:nvPr/>
        </p:nvGrpSpPr>
        <p:grpSpPr bwMode="auto">
          <a:xfrm>
            <a:off x="6735696" y="2469018"/>
            <a:ext cx="2082496" cy="2331099"/>
            <a:chOff x="4509" y="2496"/>
            <a:chExt cx="1542" cy="1680"/>
          </a:xfrm>
        </p:grpSpPr>
        <p:sp>
          <p:nvSpPr>
            <p:cNvPr id="11" name="Rectangle 5"/>
            <p:cNvSpPr>
              <a:spLocks noChangeArrowheads="1"/>
            </p:cNvSpPr>
            <p:nvPr/>
          </p:nvSpPr>
          <p:spPr bwMode="auto">
            <a:xfrm>
              <a:off x="4509" y="2496"/>
              <a:ext cx="1542" cy="1680"/>
            </a:xfrm>
            <a:prstGeom prst="rect">
              <a:avLst/>
            </a:prstGeom>
            <a:solidFill>
              <a:srgbClr val="FFCC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p>
          </p:txBody>
        </p:sp>
        <p:sp>
          <p:nvSpPr>
            <p:cNvPr id="12" name="Oval 6"/>
            <p:cNvSpPr>
              <a:spLocks noChangeArrowheads="1"/>
            </p:cNvSpPr>
            <p:nvPr/>
          </p:nvSpPr>
          <p:spPr bwMode="auto">
            <a:xfrm>
              <a:off x="4656" y="2640"/>
              <a:ext cx="1008" cy="1008"/>
            </a:xfrm>
            <a:prstGeom prst="ellipse">
              <a:avLst/>
            </a:prstGeom>
            <a:solidFill>
              <a:schemeClr val="bg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p>
          </p:txBody>
        </p:sp>
        <p:grpSp>
          <p:nvGrpSpPr>
            <p:cNvPr id="13" name="Group 7"/>
            <p:cNvGrpSpPr>
              <a:grpSpLocks/>
            </p:cNvGrpSpPr>
            <p:nvPr/>
          </p:nvGrpSpPr>
          <p:grpSpPr bwMode="auto">
            <a:xfrm>
              <a:off x="4800" y="2785"/>
              <a:ext cx="960" cy="963"/>
              <a:chOff x="2688" y="2687"/>
              <a:chExt cx="384" cy="385"/>
            </a:xfrm>
          </p:grpSpPr>
          <p:sp>
            <p:nvSpPr>
              <p:cNvPr id="16" name="Rectangle 8"/>
              <p:cNvSpPr>
                <a:spLocks noChangeArrowheads="1"/>
              </p:cNvSpPr>
              <p:nvPr/>
            </p:nvSpPr>
            <p:spPr bwMode="auto">
              <a:xfrm>
                <a:off x="2688" y="2688"/>
                <a:ext cx="3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p>
            </p:txBody>
          </p:sp>
          <p:sp>
            <p:nvSpPr>
              <p:cNvPr id="17" name="Oval 9"/>
              <p:cNvSpPr>
                <a:spLocks noChangeArrowheads="1"/>
              </p:cNvSpPr>
              <p:nvPr/>
            </p:nvSpPr>
            <p:spPr bwMode="auto">
              <a:xfrm>
                <a:off x="2784" y="2784"/>
                <a:ext cx="96" cy="96"/>
              </a:xfrm>
              <a:prstGeom prst="ellipse">
                <a:avLst/>
              </a:prstGeom>
              <a:solidFill>
                <a:schemeClr val="hlink"/>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0" anchor="ctr"/>
              <a:lstStyle/>
              <a:p>
                <a:pPr algn="ctr" eaLnBrk="0" hangingPunct="0"/>
                <a:r>
                  <a:rPr lang="en-US" altLang="en-US" sz="2400">
                    <a:latin typeface="Times New Roman" panose="02020603050405020304" pitchFamily="18" charset="0"/>
                  </a:rPr>
                  <a:t>+</a:t>
                </a:r>
              </a:p>
            </p:txBody>
          </p:sp>
          <p:sp>
            <p:nvSpPr>
              <p:cNvPr id="18" name="Oval 10"/>
              <p:cNvSpPr>
                <a:spLocks noChangeArrowheads="1"/>
              </p:cNvSpPr>
              <p:nvPr/>
            </p:nvSpPr>
            <p:spPr bwMode="auto">
              <a:xfrm>
                <a:off x="2928" y="2736"/>
                <a:ext cx="96" cy="96"/>
              </a:xfrm>
              <a:prstGeom prst="ellipse">
                <a:avLst/>
              </a:prstGeom>
              <a:solidFill>
                <a:schemeClr val="hlink"/>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0" anchor="ctr"/>
              <a:lstStyle/>
              <a:p>
                <a:pPr algn="ctr" eaLnBrk="0" hangingPunct="0"/>
                <a:r>
                  <a:rPr lang="en-US" altLang="en-US" sz="2400">
                    <a:latin typeface="Times New Roman" panose="02020603050405020304" pitchFamily="18" charset="0"/>
                  </a:rPr>
                  <a:t>+</a:t>
                </a:r>
              </a:p>
            </p:txBody>
          </p:sp>
          <p:sp>
            <p:nvSpPr>
              <p:cNvPr id="19" name="Oval 11"/>
              <p:cNvSpPr>
                <a:spLocks noChangeArrowheads="1"/>
              </p:cNvSpPr>
              <p:nvPr/>
            </p:nvSpPr>
            <p:spPr bwMode="auto">
              <a:xfrm>
                <a:off x="2688" y="2976"/>
                <a:ext cx="96" cy="96"/>
              </a:xfrm>
              <a:prstGeom prst="ellipse">
                <a:avLst/>
              </a:prstGeom>
              <a:solidFill>
                <a:schemeClr val="hlink"/>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0" anchor="ctr"/>
              <a:lstStyle/>
              <a:p>
                <a:pPr algn="ctr" eaLnBrk="0" hangingPunct="0"/>
                <a:r>
                  <a:rPr lang="en-US" altLang="en-US" sz="2400">
                    <a:latin typeface="Times New Roman" panose="02020603050405020304" pitchFamily="18" charset="0"/>
                  </a:rPr>
                  <a:t>+</a:t>
                </a:r>
              </a:p>
            </p:txBody>
          </p:sp>
          <p:sp>
            <p:nvSpPr>
              <p:cNvPr id="20" name="Oval 12"/>
              <p:cNvSpPr>
                <a:spLocks noChangeArrowheads="1"/>
              </p:cNvSpPr>
              <p:nvPr/>
            </p:nvSpPr>
            <p:spPr bwMode="auto">
              <a:xfrm>
                <a:off x="2880" y="2880"/>
                <a:ext cx="96" cy="96"/>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73152" anchor="ctr"/>
              <a:lstStyle/>
              <a:p>
                <a:pPr algn="ctr" eaLnBrk="0" hangingPunct="0"/>
                <a:r>
                  <a:rPr lang="en-US" altLang="en-US" sz="2400">
                    <a:solidFill>
                      <a:schemeClr val="bg1"/>
                    </a:solidFill>
                    <a:latin typeface="Times New Roman" panose="02020603050405020304" pitchFamily="18" charset="0"/>
                  </a:rPr>
                  <a:t>-</a:t>
                </a:r>
              </a:p>
            </p:txBody>
          </p:sp>
          <p:sp>
            <p:nvSpPr>
              <p:cNvPr id="21" name="Oval 13"/>
              <p:cNvSpPr>
                <a:spLocks noChangeArrowheads="1"/>
              </p:cNvSpPr>
              <p:nvPr/>
            </p:nvSpPr>
            <p:spPr bwMode="auto">
              <a:xfrm>
                <a:off x="2832" y="2687"/>
                <a:ext cx="96" cy="96"/>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73152" anchor="ctr"/>
              <a:lstStyle/>
              <a:p>
                <a:pPr algn="ctr" eaLnBrk="0" hangingPunct="0"/>
                <a:r>
                  <a:rPr lang="en-US" altLang="en-US" sz="2400" dirty="0">
                    <a:solidFill>
                      <a:schemeClr val="bg1"/>
                    </a:solidFill>
                    <a:latin typeface="Times New Roman" panose="02020603050405020304" pitchFamily="18" charset="0"/>
                  </a:rPr>
                  <a:t>-</a:t>
                </a:r>
              </a:p>
            </p:txBody>
          </p:sp>
          <p:sp>
            <p:nvSpPr>
              <p:cNvPr id="22" name="Oval 14"/>
              <p:cNvSpPr>
                <a:spLocks noChangeArrowheads="1"/>
              </p:cNvSpPr>
              <p:nvPr/>
            </p:nvSpPr>
            <p:spPr bwMode="auto">
              <a:xfrm>
                <a:off x="2688" y="2832"/>
                <a:ext cx="96" cy="96"/>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73152" anchor="ctr"/>
              <a:lstStyle/>
              <a:p>
                <a:pPr algn="ctr" eaLnBrk="0" hangingPunct="0"/>
                <a:r>
                  <a:rPr lang="en-US" altLang="en-US" sz="2400">
                    <a:solidFill>
                      <a:schemeClr val="bg1"/>
                    </a:solidFill>
                    <a:latin typeface="Times New Roman" panose="02020603050405020304" pitchFamily="18" charset="0"/>
                  </a:rPr>
                  <a:t>-</a:t>
                </a:r>
              </a:p>
            </p:txBody>
          </p:sp>
        </p:grpSp>
        <p:graphicFrame>
          <p:nvGraphicFramePr>
            <p:cNvPr id="14" name="Object 15"/>
            <p:cNvGraphicFramePr>
              <a:graphicFrameLocks noChangeAspect="1"/>
            </p:cNvGraphicFramePr>
            <p:nvPr/>
          </p:nvGraphicFramePr>
          <p:xfrm>
            <a:off x="4659" y="3072"/>
            <a:ext cx="135" cy="144"/>
          </p:xfrm>
          <a:graphic>
            <a:graphicData uri="http://schemas.openxmlformats.org/presentationml/2006/ole">
              <mc:AlternateContent xmlns:mc="http://schemas.openxmlformats.org/markup-compatibility/2006">
                <mc:Choice xmlns:v="urn:schemas-microsoft-com:vml" Requires="v">
                  <p:oleObj spid="_x0000_s17410" name="Equation" r:id="rId5" imgW="215640" imgH="228600" progId="Equation.DSMT4">
                    <p:embed/>
                  </p:oleObj>
                </mc:Choice>
                <mc:Fallback>
                  <p:oleObj name="Equation" r:id="rId5" imgW="2156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 y="3072"/>
                          <a:ext cx="135"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6"/>
            <p:cNvGraphicFramePr>
              <a:graphicFrameLocks noChangeAspect="1"/>
            </p:cNvGraphicFramePr>
            <p:nvPr/>
          </p:nvGraphicFramePr>
          <p:xfrm>
            <a:off x="4515" y="2496"/>
            <a:ext cx="167" cy="183"/>
          </p:xfrm>
          <a:graphic>
            <a:graphicData uri="http://schemas.openxmlformats.org/presentationml/2006/ole">
              <mc:AlternateContent xmlns:mc="http://schemas.openxmlformats.org/markup-compatibility/2006">
                <mc:Choice xmlns:v="urn:schemas-microsoft-com:vml" Requires="v">
                  <p:oleObj spid="_x0000_s17411" name="Equation" r:id="rId7" imgW="266400" imgH="291960" progId="Equation.DSMT4">
                    <p:embed/>
                  </p:oleObj>
                </mc:Choice>
                <mc:Fallback>
                  <p:oleObj name="Equation" r:id="rId7" imgW="266400" imgH="291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5" y="2496"/>
                          <a:ext cx="16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20"/>
          <p:cNvGraphicFramePr>
            <a:graphicFrameLocks noChangeAspect="1"/>
          </p:cNvGraphicFramePr>
          <p:nvPr>
            <p:extLst/>
          </p:nvPr>
        </p:nvGraphicFramePr>
        <p:xfrm>
          <a:off x="3179827" y="3142333"/>
          <a:ext cx="3289300" cy="800100"/>
        </p:xfrm>
        <a:graphic>
          <a:graphicData uri="http://schemas.openxmlformats.org/presentationml/2006/ole">
            <mc:AlternateContent xmlns:mc="http://schemas.openxmlformats.org/markup-compatibility/2006">
              <mc:Choice xmlns:v="urn:schemas-microsoft-com:vml" Requires="v">
                <p:oleObj spid="_x0000_s17412" name="Equation" r:id="rId9" imgW="3288960" imgH="799920" progId="Equation.DSMT4">
                  <p:embed/>
                </p:oleObj>
              </mc:Choice>
              <mc:Fallback>
                <p:oleObj name="Equation" r:id="rId9" imgW="3288960" imgH="79992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9827" y="3142333"/>
                        <a:ext cx="32893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32056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Monte Carlo</a:t>
            </a:r>
            <a:endParaRPr lang="en-GB" b="1" dirty="0"/>
          </a:p>
        </p:txBody>
      </p:sp>
      <p:sp>
        <p:nvSpPr>
          <p:cNvPr id="4" name="TextBox 3"/>
          <p:cNvSpPr txBox="1"/>
          <p:nvPr/>
        </p:nvSpPr>
        <p:spPr>
          <a:xfrm>
            <a:off x="223892" y="575605"/>
            <a:ext cx="8756375" cy="2277547"/>
          </a:xfrm>
          <a:prstGeom prst="rect">
            <a:avLst/>
          </a:prstGeom>
          <a:solidFill>
            <a:schemeClr val="bg1"/>
          </a:solidFill>
        </p:spPr>
        <p:txBody>
          <a:bodyPr wrap="square" rtlCol="0">
            <a:spAutoFit/>
          </a:bodyPr>
          <a:lstStyle/>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Treatment of long-range (electrostatic) interactions</a:t>
            </a:r>
          </a:p>
          <a:p>
            <a:pPr marL="182858" lvl="1"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Compute the full lattice sum over the infinite set of images</a:t>
            </a:r>
          </a:p>
          <a:p>
            <a:pPr marL="182858" lvl="1" indent="-182858">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Ewald sum:</a:t>
            </a:r>
          </a:p>
          <a:p>
            <a:pPr marL="365718"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Reference method, often in one of its particle-mesh variants (PME, SPME, PPPE) </a:t>
            </a:r>
            <a:endParaRPr lang="en-US" sz="1600" baseline="-25000" dirty="0">
              <a:latin typeface="Verdana" panose="020B0604030504040204" pitchFamily="34" charset="0"/>
              <a:ea typeface="Verdana" panose="020B0604030504040204" pitchFamily="34" charset="0"/>
              <a:cs typeface="Verdana" panose="020B0604030504040204" pitchFamily="34" charset="0"/>
            </a:endParaRPr>
          </a:p>
          <a:p>
            <a:pPr marL="365718"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At each point charge, add a Gaussian distribution of opposite sign to screen it</a:t>
            </a:r>
          </a:p>
          <a:p>
            <a:pPr marL="365718"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Screened charges can be treated in real space (short-range interactions)</a:t>
            </a:r>
          </a:p>
          <a:p>
            <a:pPr marL="365718"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Compensating Gaussian distribution treated in reciprocal space</a:t>
            </a:r>
            <a:endParaRPr lang="en-US" sz="1600" baseline="-250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3253799" y="116527"/>
            <a:ext cx="5627064" cy="356251"/>
          </a:xfrm>
        </p:spPr>
        <p:txBody>
          <a:bodyPr/>
          <a:lstStyle/>
          <a:p>
            <a:r>
              <a:rPr lang="en-US" sz="2400" dirty="0"/>
              <a:t>Practical aspects IV</a:t>
            </a:r>
            <a:endParaRPr lang="en-GB" sz="2400" dirty="0"/>
          </a:p>
        </p:txBody>
      </p:sp>
      <p:pic>
        <p:nvPicPr>
          <p:cNvPr id="24" name="Picture 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43" y="3190325"/>
            <a:ext cx="3528696" cy="1269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Object 210"/>
          <p:cNvGraphicFramePr>
            <a:graphicFrameLocks noChangeAspect="1"/>
          </p:cNvGraphicFramePr>
          <p:nvPr>
            <p:extLst/>
          </p:nvPr>
        </p:nvGraphicFramePr>
        <p:xfrm>
          <a:off x="4252542" y="3037825"/>
          <a:ext cx="1704607" cy="503776"/>
        </p:xfrm>
        <a:graphic>
          <a:graphicData uri="http://schemas.openxmlformats.org/presentationml/2006/ole">
            <mc:AlternateContent xmlns:mc="http://schemas.openxmlformats.org/markup-compatibility/2006">
              <mc:Choice xmlns:v="urn:schemas-microsoft-com:vml" Requires="v">
                <p:oleObj spid="_x0000_s18434" name="Equation" r:id="rId5" imgW="1587240" imgH="469800" progId="Equation.3">
                  <p:embed/>
                </p:oleObj>
              </mc:Choice>
              <mc:Fallback>
                <p:oleObj name="Equation" r:id="rId5" imgW="158724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2542" y="3037825"/>
                        <a:ext cx="1704607" cy="503776"/>
                      </a:xfrm>
                      <a:prstGeom prst="rect">
                        <a:avLst/>
                      </a:prstGeom>
                      <a:noFill/>
                      <a:ln>
                        <a:noFill/>
                      </a:ln>
                      <a:effectLst/>
                    </p:spPr>
                  </p:pic>
                </p:oleObj>
              </mc:Fallback>
            </mc:AlternateContent>
          </a:graphicData>
        </a:graphic>
      </p:graphicFrame>
      <p:graphicFrame>
        <p:nvGraphicFramePr>
          <p:cNvPr id="26" name="Object 212"/>
          <p:cNvGraphicFramePr>
            <a:graphicFrameLocks noChangeAspect="1"/>
          </p:cNvGraphicFramePr>
          <p:nvPr>
            <p:extLst/>
          </p:nvPr>
        </p:nvGraphicFramePr>
        <p:xfrm>
          <a:off x="6313534" y="2980169"/>
          <a:ext cx="2460471" cy="619092"/>
        </p:xfrm>
        <a:graphic>
          <a:graphicData uri="http://schemas.openxmlformats.org/presentationml/2006/ole">
            <mc:AlternateContent xmlns:mc="http://schemas.openxmlformats.org/markup-compatibility/2006">
              <mc:Choice xmlns:v="urn:schemas-microsoft-com:vml" Requires="v">
                <p:oleObj spid="_x0000_s18435" name="Equation" r:id="rId7" imgW="1765080" imgH="444240" progId="Equation.3">
                  <p:embed/>
                </p:oleObj>
              </mc:Choice>
              <mc:Fallback>
                <p:oleObj name="Equation" r:id="rId7" imgW="176508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3534" y="2980169"/>
                        <a:ext cx="2460471" cy="619092"/>
                      </a:xfrm>
                      <a:prstGeom prst="rect">
                        <a:avLst/>
                      </a:prstGeom>
                      <a:noFill/>
                      <a:ln>
                        <a:noFill/>
                      </a:ln>
                      <a:effectLst/>
                    </p:spPr>
                  </p:pic>
                </p:oleObj>
              </mc:Fallback>
            </mc:AlternateContent>
          </a:graphicData>
        </a:graphic>
      </p:graphicFrame>
      <p:graphicFrame>
        <p:nvGraphicFramePr>
          <p:cNvPr id="27" name="Object 26"/>
          <p:cNvGraphicFramePr>
            <a:graphicFrameLocks noChangeAspect="1"/>
          </p:cNvGraphicFramePr>
          <p:nvPr>
            <p:extLst/>
          </p:nvPr>
        </p:nvGraphicFramePr>
        <p:xfrm>
          <a:off x="4252537" y="3783958"/>
          <a:ext cx="2532067" cy="951811"/>
        </p:xfrm>
        <a:graphic>
          <a:graphicData uri="http://schemas.openxmlformats.org/presentationml/2006/ole">
            <mc:AlternateContent xmlns:mc="http://schemas.openxmlformats.org/markup-compatibility/2006">
              <mc:Choice xmlns:v="urn:schemas-microsoft-com:vml" Requires="v">
                <p:oleObj spid="_x0000_s18436" name="Equation" r:id="rId9" imgW="2298600" imgH="863280" progId="Equation.3">
                  <p:embed/>
                </p:oleObj>
              </mc:Choice>
              <mc:Fallback>
                <p:oleObj name="Equation" r:id="rId9" imgW="2298600" imgH="863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2537" y="3783958"/>
                        <a:ext cx="2532067" cy="951811"/>
                      </a:xfrm>
                      <a:prstGeom prst="rect">
                        <a:avLst/>
                      </a:prstGeom>
                      <a:noFill/>
                      <a:ln>
                        <a:noFill/>
                      </a:ln>
                      <a:effectLst/>
                    </p:spPr>
                  </p:pic>
                </p:oleObj>
              </mc:Fallback>
            </mc:AlternateContent>
          </a:graphicData>
        </a:graphic>
      </p:graphicFrame>
      <p:graphicFrame>
        <p:nvGraphicFramePr>
          <p:cNvPr id="28" name="Object 11"/>
          <p:cNvGraphicFramePr>
            <a:graphicFrameLocks noChangeAspect="1"/>
          </p:cNvGraphicFramePr>
          <p:nvPr>
            <p:extLst/>
          </p:nvPr>
        </p:nvGraphicFramePr>
        <p:xfrm>
          <a:off x="7140994" y="3731318"/>
          <a:ext cx="1241521" cy="565608"/>
        </p:xfrm>
        <a:graphic>
          <a:graphicData uri="http://schemas.openxmlformats.org/presentationml/2006/ole">
            <mc:AlternateContent xmlns:mc="http://schemas.openxmlformats.org/markup-compatibility/2006">
              <mc:Choice xmlns:v="urn:schemas-microsoft-com:vml" Requires="v">
                <p:oleObj spid="_x0000_s18437" name="Equation" r:id="rId11" imgW="1143000" imgH="520560" progId="Equation.3">
                  <p:embed/>
                </p:oleObj>
              </mc:Choice>
              <mc:Fallback>
                <p:oleObj name="Equation" r:id="rId11" imgW="1143000" imgH="5205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0994" y="3731318"/>
                        <a:ext cx="1241521" cy="56560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755762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Molecular Dynamics </a:t>
            </a:r>
            <a:endParaRPr lang="en-GB" b="1" dirty="0"/>
          </a:p>
        </p:txBody>
      </p:sp>
      <p:sp>
        <p:nvSpPr>
          <p:cNvPr id="4" name="TextBox 3"/>
          <p:cNvSpPr txBox="1"/>
          <p:nvPr/>
        </p:nvSpPr>
        <p:spPr>
          <a:xfrm>
            <a:off x="392038" y="691518"/>
            <a:ext cx="7608969" cy="1477328"/>
          </a:xfrm>
          <a:prstGeom prst="rect">
            <a:avLst/>
          </a:prstGeom>
          <a:noFill/>
        </p:spPr>
        <p:txBody>
          <a:bodyPr wrap="square" rtlCol="0">
            <a:spAutoFit/>
          </a:bodyPr>
          <a:lstStyle/>
          <a:p>
            <a:pPr marL="0" lvl="1">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rPr>
              <a:t>Thermodynamic ensembles</a:t>
            </a:r>
          </a:p>
          <a:p>
            <a:pPr marL="285717" indent="-285717">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Several thermostats allow to do </a:t>
            </a:r>
            <a:r>
              <a:rPr lang="en-US" sz="1600" b="1" dirty="0">
                <a:latin typeface="Verdana" panose="020B0604030504040204" pitchFamily="34" charset="0"/>
                <a:ea typeface="Verdana" panose="020B0604030504040204" pitchFamily="34" charset="0"/>
                <a:cs typeface="Verdana" panose="020B0604030504040204" pitchFamily="34" charset="0"/>
                <a:sym typeface="Wingdings" pitchFamily="2" charset="2"/>
              </a:rPr>
              <a:t>NVT</a:t>
            </a: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 simulations: velocity scaling, </a:t>
            </a:r>
            <a:r>
              <a:rPr lang="en-US" sz="1600" dirty="0" err="1">
                <a:latin typeface="Verdana" panose="020B0604030504040204" pitchFamily="34" charset="0"/>
                <a:ea typeface="Verdana" panose="020B0604030504040204" pitchFamily="34" charset="0"/>
                <a:cs typeface="Verdana" panose="020B0604030504040204" pitchFamily="34" charset="0"/>
                <a:sym typeface="Wingdings" pitchFamily="2" charset="2"/>
              </a:rPr>
              <a:t>Berendsen</a:t>
            </a: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 Andersen, </a:t>
            </a:r>
            <a:r>
              <a:rPr lang="en-US" sz="1600" dirty="0" err="1">
                <a:latin typeface="Verdana" panose="020B0604030504040204" pitchFamily="34" charset="0"/>
                <a:ea typeface="Verdana" panose="020B0604030504040204" pitchFamily="34" charset="0"/>
                <a:cs typeface="Verdana" panose="020B0604030504040204" pitchFamily="34" charset="0"/>
                <a:sym typeface="Wingdings" pitchFamily="2" charset="2"/>
              </a:rPr>
              <a:t>Nosé</a:t>
            </a: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-Hoover, but not all of them sample strictly the correct thermodynamic ensemble.</a:t>
            </a:r>
          </a:p>
          <a:p>
            <a:pPr marL="285717" indent="-285717" algn="just">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There are also different </a:t>
            </a:r>
            <a:r>
              <a:rPr lang="en-US" sz="1600" dirty="0" err="1">
                <a:latin typeface="Verdana" panose="020B0604030504040204" pitchFamily="34" charset="0"/>
                <a:ea typeface="Verdana" panose="020B0604030504040204" pitchFamily="34" charset="0"/>
                <a:cs typeface="Verdana" panose="020B0604030504040204" pitchFamily="34" charset="0"/>
                <a:sym typeface="Wingdings" pitchFamily="2" charset="2"/>
              </a:rPr>
              <a:t>barostats</a:t>
            </a: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 to do </a:t>
            </a:r>
            <a:r>
              <a:rPr lang="en-US" sz="1600" b="1" dirty="0">
                <a:latin typeface="Verdana" panose="020B0604030504040204" pitchFamily="34" charset="0"/>
                <a:ea typeface="Verdana" panose="020B0604030504040204" pitchFamily="34" charset="0"/>
                <a:cs typeface="Verdana" panose="020B0604030504040204" pitchFamily="34" charset="0"/>
                <a:sym typeface="Wingdings" pitchFamily="2" charset="2"/>
              </a:rPr>
              <a:t>NPT</a:t>
            </a:r>
            <a:r>
              <a:rPr lang="en-US" sz="1600" dirty="0">
                <a:latin typeface="Verdana" panose="020B0604030504040204" pitchFamily="34" charset="0"/>
                <a:ea typeface="Verdana" panose="020B0604030504040204" pitchFamily="34" charset="0"/>
                <a:cs typeface="Verdana" panose="020B0604030504040204" pitchFamily="34" charset="0"/>
                <a:sym typeface="Wingdings" pitchFamily="2" charset="2"/>
              </a:rPr>
              <a:t> simulations.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2"/>
          <p:cNvSpPr>
            <a:spLocks noGrp="1"/>
          </p:cNvSpPr>
          <p:nvPr>
            <p:ph type="body" sz="quarter" idx="20"/>
          </p:nvPr>
        </p:nvSpPr>
        <p:spPr>
          <a:xfrm>
            <a:off x="5148486" y="116527"/>
            <a:ext cx="3732393" cy="356251"/>
          </a:xfrm>
        </p:spPr>
        <p:txBody>
          <a:bodyPr/>
          <a:lstStyle/>
          <a:p>
            <a:r>
              <a:rPr lang="en-US" sz="2400" dirty="0"/>
              <a:t>The basics VI</a:t>
            </a:r>
            <a:endParaRPr lang="en-GB" sz="2400" dirty="0"/>
          </a:p>
        </p:txBody>
      </p:sp>
      <p:pic>
        <p:nvPicPr>
          <p:cNvPr id="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31" y="2530585"/>
            <a:ext cx="3162424" cy="2213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65205" y="2530584"/>
            <a:ext cx="3293753" cy="738664"/>
          </a:xfrm>
          <a:prstGeom prst="rect">
            <a:avLst/>
          </a:prstGeom>
          <a:noFill/>
        </p:spPr>
        <p:txBody>
          <a:bodyPr wrap="square" rtlCol="0">
            <a:spAutoFit/>
          </a:bodyPr>
          <a:lstStyle/>
          <a:p>
            <a:r>
              <a:rPr lang="en-US" sz="1400" i="1"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Berendsen</a:t>
            </a:r>
            <a:r>
              <a:rPr lang="en-US" sz="14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Simple, fast response and flexible, but no canonical ensemble</a:t>
            </a:r>
            <a:endParaRPr lang="en-GB"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Object 13"/>
          <p:cNvGraphicFramePr>
            <a:graphicFrameLocks noGrp="1" noChangeAspect="1"/>
          </p:cNvGraphicFramePr>
          <p:nvPr>
            <p:ph idx="4294967295"/>
            <p:extLst>
              <p:ext uri="{D42A27DB-BD31-4B8C-83A1-F6EECF244321}">
                <p14:modId xmlns:p14="http://schemas.microsoft.com/office/powerpoint/2010/main" val="4286195655"/>
              </p:ext>
            </p:extLst>
          </p:nvPr>
        </p:nvGraphicFramePr>
        <p:xfrm>
          <a:off x="6924446" y="2546624"/>
          <a:ext cx="2153143" cy="605177"/>
        </p:xfrm>
        <a:graphic>
          <a:graphicData uri="http://schemas.openxmlformats.org/presentationml/2006/ole">
            <mc:AlternateContent xmlns:mc="http://schemas.openxmlformats.org/markup-compatibility/2006">
              <mc:Choice xmlns:v="urn:schemas-microsoft-com:vml" Requires="v">
                <p:oleObj spid="_x0000_s14382" name="Equation" r:id="rId5" imgW="1625400" imgH="457200" progId="Equation.3">
                  <p:embed/>
                </p:oleObj>
              </mc:Choice>
              <mc:Fallback>
                <p:oleObj name="Equation" r:id="rId5" imgW="16254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4446" y="2546624"/>
                        <a:ext cx="2153143" cy="605177"/>
                      </a:xfrm>
                      <a:prstGeom prst="rect">
                        <a:avLst/>
                      </a:prstGeom>
                      <a:noFill/>
                      <a:ln>
                        <a:noFill/>
                      </a:ln>
                      <a:effectLst/>
                    </p:spPr>
                  </p:pic>
                </p:oleObj>
              </mc:Fallback>
            </mc:AlternateContent>
          </a:graphicData>
        </a:graphic>
      </p:graphicFrame>
      <p:sp>
        <p:nvSpPr>
          <p:cNvPr id="9" name="TextBox 8"/>
          <p:cNvSpPr txBox="1"/>
          <p:nvPr/>
        </p:nvSpPr>
        <p:spPr>
          <a:xfrm>
            <a:off x="3665196" y="3650200"/>
            <a:ext cx="4980051" cy="738664"/>
          </a:xfrm>
          <a:prstGeom prst="rect">
            <a:avLst/>
          </a:prstGeom>
          <a:noFill/>
        </p:spPr>
        <p:txBody>
          <a:bodyPr wrap="square" rtlCol="0">
            <a:spAutoFit/>
          </a:bodyPr>
          <a:lstStyle/>
          <a:p>
            <a:r>
              <a:rPr lang="en-US" sz="1400" i="1"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Nosé</a:t>
            </a:r>
            <a:r>
              <a:rPr lang="en-US" sz="14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-Hoover:</a:t>
            </a:r>
            <a:r>
              <a:rPr lang="en-US"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Extended </a:t>
            </a:r>
            <a:r>
              <a:rPr lang="en-US" sz="14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lagrangian</a:t>
            </a:r>
            <a:r>
              <a:rPr lang="en-US"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Sample correct canonical ensemble, but goes to </a:t>
            </a:r>
            <a:r>
              <a:rPr lang="en-US" sz="14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T</a:t>
            </a:r>
            <a:r>
              <a:rPr lang="en-US" sz="1400" baseline="-250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ref</a:t>
            </a:r>
            <a:r>
              <a:rPr lang="en-US"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in an oscillatory way (poorer T control)</a:t>
            </a:r>
            <a:endParaRPr lang="en-GB" sz="14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979630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Molecular Dynamics </a:t>
            </a:r>
            <a:endParaRPr lang="en-GB" b="1" dirty="0"/>
          </a:p>
        </p:txBody>
      </p:sp>
      <p:sp>
        <p:nvSpPr>
          <p:cNvPr id="5" name="Text Placeholder 2"/>
          <p:cNvSpPr>
            <a:spLocks noGrp="1"/>
          </p:cNvSpPr>
          <p:nvPr>
            <p:ph type="body" sz="quarter" idx="20"/>
          </p:nvPr>
        </p:nvSpPr>
        <p:spPr>
          <a:xfrm>
            <a:off x="5148486" y="116527"/>
            <a:ext cx="3732393" cy="356251"/>
          </a:xfrm>
        </p:spPr>
        <p:txBody>
          <a:bodyPr/>
          <a:lstStyle/>
          <a:p>
            <a:r>
              <a:rPr lang="en-US" sz="2400" dirty="0"/>
              <a:t>Protocol</a:t>
            </a:r>
            <a:endParaRPr lang="en-GB" sz="2400" dirty="0"/>
          </a:p>
        </p:txBody>
      </p:sp>
      <p:pic>
        <p:nvPicPr>
          <p:cNvPr id="10" name="Picture 2" descr="Image4"/>
          <p:cNvPicPr>
            <a:picLocks noChangeAspect="1" noChangeArrowheads="1"/>
          </p:cNvPicPr>
          <p:nvPr/>
        </p:nvPicPr>
        <p:blipFill>
          <a:blip r:embed="rId3" cstate="print"/>
          <a:srcRect/>
          <a:stretch>
            <a:fillRect/>
          </a:stretch>
        </p:blipFill>
        <p:spPr bwMode="auto">
          <a:xfrm>
            <a:off x="650044" y="841193"/>
            <a:ext cx="2811959" cy="4143283"/>
          </a:xfrm>
          <a:prstGeom prst="rect">
            <a:avLst/>
          </a:prstGeom>
          <a:noFill/>
          <a:ln w="9525">
            <a:noFill/>
            <a:miter lim="800000"/>
            <a:headEnd/>
            <a:tailEnd/>
          </a:ln>
        </p:spPr>
      </p:pic>
      <p:grpSp>
        <p:nvGrpSpPr>
          <p:cNvPr id="11" name="Group 12"/>
          <p:cNvGrpSpPr>
            <a:grpSpLocks/>
          </p:cNvGrpSpPr>
          <p:nvPr/>
        </p:nvGrpSpPr>
        <p:grpSpPr bwMode="auto">
          <a:xfrm>
            <a:off x="3750080" y="778488"/>
            <a:ext cx="4057923" cy="3412631"/>
            <a:chOff x="720" y="1036"/>
            <a:chExt cx="4509" cy="3156"/>
          </a:xfrm>
        </p:grpSpPr>
        <p:pic>
          <p:nvPicPr>
            <p:cNvPr id="12" name="Picture 6"/>
            <p:cNvPicPr>
              <a:picLocks noChangeAspect="1" noChangeArrowheads="1"/>
            </p:cNvPicPr>
            <p:nvPr/>
          </p:nvPicPr>
          <p:blipFill>
            <a:blip r:embed="rId4" cstate="print"/>
            <a:srcRect/>
            <a:stretch>
              <a:fillRect/>
            </a:stretch>
          </p:blipFill>
          <p:spPr bwMode="auto">
            <a:xfrm>
              <a:off x="720" y="1104"/>
              <a:ext cx="4509" cy="3088"/>
            </a:xfrm>
            <a:prstGeom prst="rect">
              <a:avLst/>
            </a:prstGeom>
            <a:solidFill>
              <a:schemeClr val="bg1"/>
            </a:solidFill>
            <a:ln w="9525">
              <a:noFill/>
              <a:miter lim="800000"/>
              <a:headEnd/>
              <a:tailEnd/>
            </a:ln>
          </p:spPr>
        </p:pic>
        <p:sp>
          <p:nvSpPr>
            <p:cNvPr id="13" name="Rectangle 10"/>
            <p:cNvSpPr>
              <a:spLocks noChangeArrowheads="1"/>
            </p:cNvSpPr>
            <p:nvPr/>
          </p:nvSpPr>
          <p:spPr bwMode="auto">
            <a:xfrm>
              <a:off x="1584" y="1036"/>
              <a:ext cx="205" cy="427"/>
            </a:xfrm>
            <a:prstGeom prst="rect">
              <a:avLst/>
            </a:prstGeom>
            <a:solidFill>
              <a:schemeClr val="bg1"/>
            </a:solidFill>
            <a:ln w="9525">
              <a:noFill/>
              <a:miter lim="800000"/>
              <a:headEnd/>
              <a:tailEnd/>
            </a:ln>
          </p:spPr>
          <p:txBody>
            <a:bodyPr wrap="none" anchor="ctr">
              <a:spAutoFit/>
            </a:bodyPr>
            <a:lstStyle/>
            <a:p>
              <a:endParaRPr lang="en-US" sz="2400"/>
            </a:p>
          </p:txBody>
        </p:sp>
      </p:grpSp>
      <p:sp>
        <p:nvSpPr>
          <p:cNvPr id="3" name="TextBox 2"/>
          <p:cNvSpPr txBox="1"/>
          <p:nvPr/>
        </p:nvSpPr>
        <p:spPr>
          <a:xfrm>
            <a:off x="5802786" y="3936132"/>
            <a:ext cx="3078087" cy="461665"/>
          </a:xfrm>
          <a:prstGeom prst="rect">
            <a:avLst/>
          </a:prstGeom>
          <a:noFill/>
        </p:spPr>
        <p:txBody>
          <a:bodyPr wrap="none" rtlCol="0">
            <a:spAutoFit/>
          </a:bodyPr>
          <a:lstStyle/>
          <a:p>
            <a:r>
              <a:rPr lang="en-US" sz="12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From J. Phillips, Beckman Inst., UIUC</a:t>
            </a:r>
          </a:p>
          <a:p>
            <a:r>
              <a:rPr lang="en-US" sz="12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http://www.ks.uiuc.edu </a:t>
            </a:r>
            <a:endParaRPr lang="en-GB" sz="12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91242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3" y="1746833"/>
            <a:ext cx="8727371" cy="548559"/>
          </a:xfrm>
        </p:spPr>
        <p:txBody>
          <a:bodyPr/>
          <a:lstStyle/>
          <a:p>
            <a:pPr algn="ctr">
              <a:spcBef>
                <a:spcPts val="0"/>
              </a:spcBef>
              <a:spcAft>
                <a:spcPts val="1200"/>
              </a:spcAft>
            </a:pPr>
            <a:r>
              <a:rPr lang="en-US" b="1" dirty="0" smtClean="0">
                <a:latin typeface="Verdana" panose="020B0604030504040204" pitchFamily="34" charset="0"/>
                <a:ea typeface="Verdana" panose="020B0604030504040204" pitchFamily="34" charset="0"/>
                <a:cs typeface="Verdana" panose="020B0604030504040204" pitchFamily="34" charset="0"/>
              </a:rPr>
              <a:t>Analysis of MD simulations</a:t>
            </a:r>
            <a:endParaRPr lang="en-GB"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879159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Once our MD run is over …</a:t>
            </a:r>
            <a:endParaRPr lang="en-GB" b="1" dirty="0"/>
          </a:p>
        </p:txBody>
      </p:sp>
      <p:sp>
        <p:nvSpPr>
          <p:cNvPr id="3" name="TextBox 2"/>
          <p:cNvSpPr txBox="1"/>
          <p:nvPr/>
        </p:nvSpPr>
        <p:spPr>
          <a:xfrm>
            <a:off x="99364" y="750035"/>
            <a:ext cx="9044643" cy="984885"/>
          </a:xfrm>
          <a:prstGeom prst="rect">
            <a:avLst/>
          </a:prstGeom>
          <a:noFill/>
        </p:spPr>
        <p:txBody>
          <a:bodyPr wrap="square" rtlCol="0">
            <a:spAutoFit/>
          </a:bodyPr>
          <a:lstStyle/>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Snapshot of the final state of the system</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Trajectory file containing positions (and velocities, if requested) at selected intervals</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File containing thermodynamic information (T, P, energies, etc.)</a:t>
            </a:r>
            <a:endPar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pic>
        <p:nvPicPr>
          <p:cNvPr id="6" name="Picture 1"/>
          <p:cNvPicPr>
            <a:picLocks noChangeAspect="1" noChangeArrowheads="1"/>
          </p:cNvPicPr>
          <p:nvPr/>
        </p:nvPicPr>
        <p:blipFill>
          <a:blip r:embed="rId3" cstate="print"/>
          <a:srcRect/>
          <a:stretch>
            <a:fillRect/>
          </a:stretch>
        </p:blipFill>
        <p:spPr bwMode="auto">
          <a:xfrm>
            <a:off x="357403" y="2014969"/>
            <a:ext cx="4680520" cy="2868480"/>
          </a:xfrm>
          <a:prstGeom prst="rect">
            <a:avLst/>
          </a:prstGeom>
          <a:noFill/>
          <a:ln w="9525">
            <a:noFill/>
            <a:miter lim="800000"/>
            <a:headEnd/>
            <a:tailEnd/>
          </a:ln>
        </p:spPr>
      </p:pic>
      <p:sp>
        <p:nvSpPr>
          <p:cNvPr id="7" name="TextBox 6"/>
          <p:cNvSpPr txBox="1"/>
          <p:nvPr/>
        </p:nvSpPr>
        <p:spPr>
          <a:xfrm>
            <a:off x="5178286" y="2543828"/>
            <a:ext cx="3856383" cy="1169551"/>
          </a:xfrm>
          <a:prstGeom prst="rect">
            <a:avLst/>
          </a:prstGeom>
          <a:noFill/>
        </p:spPr>
        <p:txBody>
          <a:bodyPr wrap="square" rtlCol="0">
            <a:spAutoFit/>
          </a:bodyPr>
          <a:lstStyle/>
          <a:p>
            <a:pPr>
              <a:spcAft>
                <a:spcPts val="1200"/>
              </a:spcAft>
            </a:pPr>
            <a:r>
              <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rPr>
              <a:t>Did everything go well?</a:t>
            </a:r>
          </a:p>
          <a:p>
            <a:pPr>
              <a:spcAft>
                <a:spcPts val="1200"/>
              </a:spcAft>
            </a:pPr>
            <a:r>
              <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rPr>
              <a:t>Can I get the information I’m looking for?</a:t>
            </a:r>
            <a:endParaRPr lang="en-GB"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154289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Once our MD run is over …</a:t>
            </a:r>
            <a:endParaRPr lang="en-GB" b="1" dirty="0"/>
          </a:p>
        </p:txBody>
      </p:sp>
      <p:sp>
        <p:nvSpPr>
          <p:cNvPr id="3" name="TextBox 2"/>
          <p:cNvSpPr txBox="1"/>
          <p:nvPr/>
        </p:nvSpPr>
        <p:spPr>
          <a:xfrm>
            <a:off x="99364" y="648887"/>
            <a:ext cx="9044643" cy="1877437"/>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Visual checking of last configuration:</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Many visualization tools available (VMD, </a:t>
            </a:r>
            <a:r>
              <a:rPr lang="en-US" sz="16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Rasmol</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MDANSE, …)</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Don’t be puzzled by PBC’s (remember that the simulated system is really an infinite replica of images of the primary box)</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Are molecular geometries reasonable?</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Are there pairs of atoms that come ‘too close’ to each other?</a:t>
            </a:r>
            <a:endPar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pic>
        <p:nvPicPr>
          <p:cNvPr id="8" name="Picture 7"/>
          <p:cNvPicPr>
            <a:picLocks noChangeAspect="1" noChangeArrowheads="1"/>
          </p:cNvPicPr>
          <p:nvPr/>
        </p:nvPicPr>
        <p:blipFill>
          <a:blip r:embed="rId3" cstate="print"/>
          <a:srcRect/>
          <a:stretch>
            <a:fillRect/>
          </a:stretch>
        </p:blipFill>
        <p:spPr bwMode="auto">
          <a:xfrm>
            <a:off x="834892" y="2585377"/>
            <a:ext cx="2852831" cy="2371312"/>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a:stretch>
            <a:fillRect/>
          </a:stretch>
        </p:blipFill>
        <p:spPr bwMode="auto">
          <a:xfrm>
            <a:off x="5138062" y="2597093"/>
            <a:ext cx="2651647" cy="2397696"/>
          </a:xfrm>
          <a:prstGeom prst="rect">
            <a:avLst/>
          </a:prstGeom>
          <a:noFill/>
          <a:ln w="9525">
            <a:noFill/>
            <a:miter lim="800000"/>
            <a:headEnd/>
            <a:tailEnd/>
          </a:ln>
        </p:spPr>
      </p:pic>
    </p:spTree>
    <p:extLst>
      <p:ext uri="{BB962C8B-B14F-4D97-AF65-F5344CB8AC3E}">
        <p14:creationId xmlns:p14="http://schemas.microsoft.com/office/powerpoint/2010/main" val="32093497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Once our MD run is over …</a:t>
            </a:r>
            <a:endParaRPr lang="en-GB" b="1" dirty="0"/>
          </a:p>
        </p:txBody>
      </p:sp>
      <p:sp>
        <p:nvSpPr>
          <p:cNvPr id="3" name="TextBox 2"/>
          <p:cNvSpPr txBox="1"/>
          <p:nvPr/>
        </p:nvSpPr>
        <p:spPr>
          <a:xfrm>
            <a:off x="337898" y="648878"/>
            <a:ext cx="7832069" cy="661720"/>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Is the system well equilibrated?</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Not all the properties converge at same speed</a:t>
            </a:r>
          </a:p>
        </p:txBody>
      </p:sp>
      <p:pic>
        <p:nvPicPr>
          <p:cNvPr id="6" name="Picture 2"/>
          <p:cNvPicPr>
            <a:picLocks noChangeAspect="1" noChangeArrowheads="1"/>
          </p:cNvPicPr>
          <p:nvPr/>
        </p:nvPicPr>
        <p:blipFill>
          <a:blip r:embed="rId3" cstate="print"/>
          <a:srcRect/>
          <a:stretch>
            <a:fillRect/>
          </a:stretch>
        </p:blipFill>
        <p:spPr bwMode="auto">
          <a:xfrm>
            <a:off x="1103247" y="1556998"/>
            <a:ext cx="2905627" cy="1561736"/>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4692140" y="1556998"/>
            <a:ext cx="2905627" cy="1561736"/>
          </a:xfrm>
          <a:prstGeom prst="rect">
            <a:avLst/>
          </a:prstGeom>
          <a:noFill/>
          <a:ln w="9525">
            <a:noFill/>
            <a:miter lim="800000"/>
            <a:headEnd/>
            <a:tailEnd/>
          </a:ln>
        </p:spPr>
      </p:pic>
      <p:pic>
        <p:nvPicPr>
          <p:cNvPr id="10" name="Picture 4"/>
          <p:cNvPicPr>
            <a:picLocks noChangeAspect="1" noChangeArrowheads="1"/>
          </p:cNvPicPr>
          <p:nvPr/>
        </p:nvPicPr>
        <p:blipFill>
          <a:blip r:embed="rId5" cstate="print"/>
          <a:srcRect/>
          <a:stretch>
            <a:fillRect/>
          </a:stretch>
        </p:blipFill>
        <p:spPr bwMode="auto">
          <a:xfrm>
            <a:off x="1179368" y="3440893"/>
            <a:ext cx="2905627" cy="1561736"/>
          </a:xfrm>
          <a:prstGeom prst="rect">
            <a:avLst/>
          </a:prstGeom>
          <a:noFill/>
          <a:ln w="9525">
            <a:noFill/>
            <a:miter lim="800000"/>
            <a:headEnd/>
            <a:tailEnd/>
          </a:ln>
        </p:spPr>
      </p:pic>
      <p:pic>
        <p:nvPicPr>
          <p:cNvPr id="11" name="Picture 6"/>
          <p:cNvPicPr>
            <a:picLocks noChangeAspect="1" noChangeArrowheads="1"/>
          </p:cNvPicPr>
          <p:nvPr/>
        </p:nvPicPr>
        <p:blipFill>
          <a:blip r:embed="rId6" cstate="print"/>
          <a:srcRect/>
          <a:stretch>
            <a:fillRect/>
          </a:stretch>
        </p:blipFill>
        <p:spPr bwMode="auto">
          <a:xfrm>
            <a:off x="4692141" y="3440893"/>
            <a:ext cx="2905627" cy="1561736"/>
          </a:xfrm>
          <a:prstGeom prst="rect">
            <a:avLst/>
          </a:prstGeom>
          <a:noFill/>
          <a:ln w="9525">
            <a:noFill/>
            <a:miter lim="800000"/>
            <a:headEnd/>
            <a:tailEnd/>
          </a:ln>
        </p:spPr>
      </p:pic>
    </p:spTree>
    <p:extLst>
      <p:ext uri="{BB962C8B-B14F-4D97-AF65-F5344CB8AC3E}">
        <p14:creationId xmlns:p14="http://schemas.microsoft.com/office/powerpoint/2010/main" val="21924153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cstate="print"/>
          <a:srcRect/>
          <a:stretch>
            <a:fillRect/>
          </a:stretch>
        </p:blipFill>
        <p:spPr bwMode="auto">
          <a:xfrm>
            <a:off x="3993274" y="775257"/>
            <a:ext cx="4688823" cy="2111460"/>
          </a:xfrm>
          <a:prstGeom prst="rect">
            <a:avLst/>
          </a:prstGeom>
          <a:noFill/>
          <a:ln w="9525">
            <a:noFill/>
            <a:miter lim="800000"/>
            <a:headEnd/>
            <a:tailEnd/>
          </a:ln>
          <a:effectLst/>
        </p:spPr>
      </p:pic>
      <p:sp>
        <p:nvSpPr>
          <p:cNvPr id="2" name="Text Placeholder 1"/>
          <p:cNvSpPr>
            <a:spLocks noGrp="1"/>
          </p:cNvSpPr>
          <p:nvPr>
            <p:ph type="body" sz="quarter" idx="18"/>
          </p:nvPr>
        </p:nvSpPr>
        <p:spPr>
          <a:xfrm>
            <a:off x="153495" y="20365"/>
            <a:ext cx="8727371" cy="548559"/>
          </a:xfrm>
        </p:spPr>
        <p:txBody>
          <a:bodyPr/>
          <a:lstStyle/>
          <a:p>
            <a:r>
              <a:rPr lang="en-US" b="1" dirty="0" smtClean="0"/>
              <a:t>Once our MD run is over …</a:t>
            </a:r>
            <a:endParaRPr lang="en-GB" b="1" dirty="0"/>
          </a:p>
        </p:txBody>
      </p:sp>
      <p:sp>
        <p:nvSpPr>
          <p:cNvPr id="3" name="TextBox 2"/>
          <p:cNvSpPr txBox="1"/>
          <p:nvPr/>
        </p:nvSpPr>
        <p:spPr>
          <a:xfrm>
            <a:off x="402987" y="1015962"/>
            <a:ext cx="3590275" cy="584775"/>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Does the system change during the simulation?</a:t>
            </a:r>
          </a:p>
        </p:txBody>
      </p:sp>
      <p:pic>
        <p:nvPicPr>
          <p:cNvPr id="8" name="Picture 2"/>
          <p:cNvPicPr>
            <a:picLocks noChangeAspect="1" noChangeArrowheads="1"/>
          </p:cNvPicPr>
          <p:nvPr/>
        </p:nvPicPr>
        <p:blipFill>
          <a:blip r:embed="rId4" cstate="print"/>
          <a:srcRect/>
          <a:stretch>
            <a:fillRect/>
          </a:stretch>
        </p:blipFill>
        <p:spPr bwMode="auto">
          <a:xfrm>
            <a:off x="153495" y="2267450"/>
            <a:ext cx="3676651" cy="2724151"/>
          </a:xfrm>
          <a:prstGeom prst="rect">
            <a:avLst/>
          </a:prstGeom>
          <a:noFill/>
          <a:ln w="9525">
            <a:noFill/>
            <a:miter lim="800000"/>
            <a:headEnd/>
            <a:tailEnd/>
          </a:ln>
        </p:spPr>
      </p:pic>
      <p:sp>
        <p:nvSpPr>
          <p:cNvPr id="9" name="TextBox 8"/>
          <p:cNvSpPr txBox="1"/>
          <p:nvPr/>
        </p:nvSpPr>
        <p:spPr>
          <a:xfrm>
            <a:off x="248447" y="2066199"/>
            <a:ext cx="1813510" cy="276999"/>
          </a:xfrm>
          <a:prstGeom prst="rect">
            <a:avLst/>
          </a:prstGeom>
          <a:noFill/>
        </p:spPr>
        <p:txBody>
          <a:bodyPr wrap="none" rtlCol="0">
            <a:spAutoFit/>
          </a:bodyPr>
          <a:lstStyle/>
          <a:p>
            <a:r>
              <a:rPr lang="en-US" sz="1200" dirty="0"/>
              <a:t>De </a:t>
            </a:r>
            <a:r>
              <a:rPr lang="en-US" sz="1200" dirty="0" err="1"/>
              <a:t>Santis</a:t>
            </a:r>
            <a:r>
              <a:rPr lang="en-US" sz="1200" dirty="0"/>
              <a:t>, JPCM </a:t>
            </a:r>
            <a:r>
              <a:rPr lang="en-US" sz="1200" b="1" dirty="0"/>
              <a:t>14</a:t>
            </a:r>
            <a:r>
              <a:rPr lang="en-US" sz="1200" dirty="0"/>
              <a:t> (2002)</a:t>
            </a:r>
          </a:p>
        </p:txBody>
      </p:sp>
      <p:sp>
        <p:nvSpPr>
          <p:cNvPr id="13" name="TextBox 12"/>
          <p:cNvSpPr txBox="1"/>
          <p:nvPr/>
        </p:nvSpPr>
        <p:spPr>
          <a:xfrm>
            <a:off x="6724942" y="3191265"/>
            <a:ext cx="2021259" cy="276999"/>
          </a:xfrm>
          <a:prstGeom prst="rect">
            <a:avLst/>
          </a:prstGeom>
          <a:noFill/>
        </p:spPr>
        <p:txBody>
          <a:bodyPr wrap="none" rtlCol="0">
            <a:spAutoFit/>
          </a:bodyPr>
          <a:lstStyle/>
          <a:p>
            <a:r>
              <a:rPr lang="en-US" sz="1200" dirty="0" err="1"/>
              <a:t>Durandurdu</a:t>
            </a:r>
            <a:r>
              <a:rPr lang="en-US" sz="1200" dirty="0"/>
              <a:t>, JPCM </a:t>
            </a:r>
            <a:r>
              <a:rPr lang="en-US" sz="1200" b="1" dirty="0"/>
              <a:t>21</a:t>
            </a:r>
            <a:r>
              <a:rPr lang="en-US" sz="1200" dirty="0"/>
              <a:t> (2009) </a:t>
            </a:r>
          </a:p>
        </p:txBody>
      </p:sp>
      <p:pic>
        <p:nvPicPr>
          <p:cNvPr id="4" name="Picture 3"/>
          <p:cNvPicPr>
            <a:picLocks noChangeAspect="1"/>
          </p:cNvPicPr>
          <p:nvPr/>
        </p:nvPicPr>
        <p:blipFill>
          <a:blip r:embed="rId5"/>
          <a:stretch>
            <a:fillRect/>
          </a:stretch>
        </p:blipFill>
        <p:spPr>
          <a:xfrm>
            <a:off x="6206841" y="3518027"/>
            <a:ext cx="2207755" cy="1319819"/>
          </a:xfrm>
          <a:prstGeom prst="rect">
            <a:avLst/>
          </a:prstGeom>
        </p:spPr>
      </p:pic>
      <p:pic>
        <p:nvPicPr>
          <p:cNvPr id="5" name="Picture 4"/>
          <p:cNvPicPr>
            <a:picLocks noChangeAspect="1"/>
          </p:cNvPicPr>
          <p:nvPr/>
        </p:nvPicPr>
        <p:blipFill>
          <a:blip r:embed="rId6"/>
          <a:stretch>
            <a:fillRect/>
          </a:stretch>
        </p:blipFill>
        <p:spPr>
          <a:xfrm>
            <a:off x="3928187" y="3468268"/>
            <a:ext cx="2299327" cy="1154287"/>
          </a:xfrm>
          <a:prstGeom prst="rect">
            <a:avLst/>
          </a:prstGeom>
        </p:spPr>
      </p:pic>
      <p:sp>
        <p:nvSpPr>
          <p:cNvPr id="15" name="TextBox 14"/>
          <p:cNvSpPr txBox="1"/>
          <p:nvPr/>
        </p:nvSpPr>
        <p:spPr>
          <a:xfrm>
            <a:off x="6747654" y="473384"/>
            <a:ext cx="2104359" cy="276999"/>
          </a:xfrm>
          <a:prstGeom prst="rect">
            <a:avLst/>
          </a:prstGeom>
          <a:noFill/>
        </p:spPr>
        <p:txBody>
          <a:bodyPr wrap="none" rtlCol="0">
            <a:spAutoFit/>
          </a:bodyPr>
          <a:lstStyle/>
          <a:p>
            <a:r>
              <a:rPr lang="en-US" sz="1200" dirty="0"/>
              <a:t>Baker, PLOS Comp. Biol. (2013)</a:t>
            </a:r>
          </a:p>
        </p:txBody>
      </p:sp>
    </p:spTree>
    <p:extLst>
      <p:ext uri="{BB962C8B-B14F-4D97-AF65-F5344CB8AC3E}">
        <p14:creationId xmlns:p14="http://schemas.microsoft.com/office/powerpoint/2010/main" val="22327346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Thermodynamic averages</a:t>
            </a:r>
            <a:endParaRPr lang="en-GB" b="1" dirty="0"/>
          </a:p>
        </p:txBody>
      </p:sp>
      <p:pic>
        <p:nvPicPr>
          <p:cNvPr id="11" name="Picture 2"/>
          <p:cNvPicPr>
            <a:picLocks noChangeAspect="1" noChangeArrowheads="1"/>
          </p:cNvPicPr>
          <p:nvPr/>
        </p:nvPicPr>
        <p:blipFill>
          <a:blip r:embed="rId4" cstate="print"/>
          <a:srcRect/>
          <a:stretch>
            <a:fillRect/>
          </a:stretch>
        </p:blipFill>
        <p:spPr bwMode="auto">
          <a:xfrm>
            <a:off x="337902" y="2372413"/>
            <a:ext cx="2867017" cy="2738435"/>
          </a:xfrm>
          <a:prstGeom prst="rect">
            <a:avLst/>
          </a:prstGeom>
          <a:noFill/>
          <a:ln w="9525">
            <a:noFill/>
            <a:miter lim="800000"/>
            <a:headEnd/>
            <a:tailEnd/>
          </a:ln>
        </p:spPr>
      </p:pic>
      <p:sp>
        <p:nvSpPr>
          <p:cNvPr id="12" name="TextBox 11"/>
          <p:cNvSpPr txBox="1"/>
          <p:nvPr/>
        </p:nvSpPr>
        <p:spPr>
          <a:xfrm>
            <a:off x="853536" y="2391159"/>
            <a:ext cx="1863972" cy="276999"/>
          </a:xfrm>
          <a:prstGeom prst="rect">
            <a:avLst/>
          </a:prstGeom>
          <a:noFill/>
        </p:spPr>
        <p:txBody>
          <a:bodyPr wrap="none" rtlCol="0">
            <a:spAutoFit/>
          </a:bodyPr>
          <a:lstStyle/>
          <a:p>
            <a:r>
              <a:rPr lang="en-US" sz="1200" dirty="0" err="1"/>
              <a:t>Abascal</a:t>
            </a:r>
            <a:r>
              <a:rPr lang="en-US" sz="1200" dirty="0"/>
              <a:t> &amp; Vega, JCP (2005)</a:t>
            </a:r>
          </a:p>
        </p:txBody>
      </p:sp>
      <p:sp>
        <p:nvSpPr>
          <p:cNvPr id="16" name="TextBox 15"/>
          <p:cNvSpPr txBox="1"/>
          <p:nvPr/>
        </p:nvSpPr>
        <p:spPr>
          <a:xfrm>
            <a:off x="248444" y="608560"/>
            <a:ext cx="8806104" cy="1631216"/>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Does our model give reasonable average values for T, P, density, …?</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P, V, energy contributions are usually directly given by the MD code</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Other thermodynamic properties may need to be calculated later</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If possible, compare with as much experimental data as possible</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Note that formulae based on fluctuations depend on the ensemble</a:t>
            </a:r>
          </a:p>
        </p:txBody>
      </p:sp>
      <p:sp>
        <p:nvSpPr>
          <p:cNvPr id="6" name="TextBox 5"/>
          <p:cNvSpPr txBox="1"/>
          <p:nvPr/>
        </p:nvSpPr>
        <p:spPr>
          <a:xfrm>
            <a:off x="1003857" y="4217672"/>
            <a:ext cx="684803" cy="461665"/>
          </a:xfrm>
          <a:prstGeom prst="rect">
            <a:avLst/>
          </a:prstGeom>
          <a:noFill/>
        </p:spPr>
        <p:txBody>
          <a:bodyPr wrap="none" rtlCol="0">
            <a:spAutoFit/>
          </a:bodyPr>
          <a:lstStyle/>
          <a:p>
            <a:r>
              <a:rPr lang="en-US" sz="2400" dirty="0"/>
              <a:t>H</a:t>
            </a:r>
            <a:r>
              <a:rPr lang="en-US" sz="2400" baseline="-25000" dirty="0"/>
              <a:t>2</a:t>
            </a:r>
            <a:r>
              <a:rPr lang="en-US" sz="2400" dirty="0"/>
              <a:t>O</a:t>
            </a:r>
            <a:endParaRPr lang="en-GB" sz="2400" dirty="0"/>
          </a:p>
        </p:txBody>
      </p:sp>
      <p:graphicFrame>
        <p:nvGraphicFramePr>
          <p:cNvPr id="17" name="Object 16"/>
          <p:cNvGraphicFramePr>
            <a:graphicFrameLocks noChangeAspect="1"/>
          </p:cNvGraphicFramePr>
          <p:nvPr>
            <p:extLst>
              <p:ext uri="{D42A27DB-BD31-4B8C-83A1-F6EECF244321}">
                <p14:modId xmlns:p14="http://schemas.microsoft.com/office/powerpoint/2010/main" val="3167729156"/>
              </p:ext>
            </p:extLst>
          </p:nvPr>
        </p:nvGraphicFramePr>
        <p:xfrm>
          <a:off x="3720553" y="2352152"/>
          <a:ext cx="4968552" cy="417711"/>
        </p:xfrm>
        <a:graphic>
          <a:graphicData uri="http://schemas.openxmlformats.org/presentationml/2006/ole">
            <mc:AlternateContent xmlns:mc="http://schemas.openxmlformats.org/markup-compatibility/2006">
              <mc:Choice xmlns:v="urn:schemas-microsoft-com:vml" Requires="v">
                <p:oleObj spid="_x0000_s15458" name="Equation" r:id="rId5" imgW="2870200" imgH="241300" progId="Equation.3">
                  <p:embed/>
                </p:oleObj>
              </mc:Choice>
              <mc:Fallback>
                <p:oleObj name="Equation" r:id="rId5" imgW="28702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0553" y="2352152"/>
                        <a:ext cx="4968552" cy="4177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9"/>
          <p:cNvGraphicFramePr>
            <a:graphicFrameLocks noChangeAspect="1"/>
          </p:cNvGraphicFramePr>
          <p:nvPr>
            <p:extLst>
              <p:ext uri="{D42A27DB-BD31-4B8C-83A1-F6EECF244321}">
                <p14:modId xmlns:p14="http://schemas.microsoft.com/office/powerpoint/2010/main" val="880205352"/>
              </p:ext>
            </p:extLst>
          </p:nvPr>
        </p:nvGraphicFramePr>
        <p:xfrm>
          <a:off x="3851938" y="2958830"/>
          <a:ext cx="3925887" cy="817563"/>
        </p:xfrm>
        <a:graphic>
          <a:graphicData uri="http://schemas.openxmlformats.org/presentationml/2006/ole">
            <mc:AlternateContent xmlns:mc="http://schemas.openxmlformats.org/markup-compatibility/2006">
              <mc:Choice xmlns:v="urn:schemas-microsoft-com:vml" Requires="v">
                <p:oleObj spid="_x0000_s15459" name="Equation" r:id="rId7" imgW="2692400" imgH="546100" progId="Equation.3">
                  <p:embed/>
                </p:oleObj>
              </mc:Choice>
              <mc:Fallback>
                <p:oleObj name="Equation" r:id="rId7" imgW="2692400" imgH="546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38" y="2958830"/>
                        <a:ext cx="3925887"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0"/>
          <p:cNvGraphicFramePr>
            <a:graphicFrameLocks noChangeAspect="1"/>
          </p:cNvGraphicFramePr>
          <p:nvPr>
            <p:extLst>
              <p:ext uri="{D42A27DB-BD31-4B8C-83A1-F6EECF244321}">
                <p14:modId xmlns:p14="http://schemas.microsoft.com/office/powerpoint/2010/main" val="3662410770"/>
              </p:ext>
            </p:extLst>
          </p:nvPr>
        </p:nvGraphicFramePr>
        <p:xfrm>
          <a:off x="3851932" y="3780328"/>
          <a:ext cx="2686051" cy="874713"/>
        </p:xfrm>
        <a:graphic>
          <a:graphicData uri="http://schemas.openxmlformats.org/presentationml/2006/ole">
            <mc:AlternateContent xmlns:mc="http://schemas.openxmlformats.org/markup-compatibility/2006">
              <mc:Choice xmlns:v="urn:schemas-microsoft-com:vml" Requires="v">
                <p:oleObj spid="_x0000_s15460" name="Equation" r:id="rId9" imgW="1841500" imgH="584200" progId="Equation.3">
                  <p:embed/>
                </p:oleObj>
              </mc:Choice>
              <mc:Fallback>
                <p:oleObj name="Equation" r:id="rId9" imgW="1841500" imgH="584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932" y="3780328"/>
                        <a:ext cx="2686051"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8030820" y="3174792"/>
            <a:ext cx="894797" cy="461665"/>
          </a:xfrm>
          <a:prstGeom prst="rect">
            <a:avLst/>
          </a:prstGeom>
          <a:noFill/>
        </p:spPr>
        <p:txBody>
          <a:bodyPr wrap="none" rtlCol="0">
            <a:spAutoFit/>
          </a:bodyPr>
          <a:lstStyle/>
          <a:p>
            <a:r>
              <a:rPr lang="en-US" sz="2400" dirty="0"/>
              <a:t>(NVT)</a:t>
            </a:r>
            <a:endParaRPr lang="en-GB" sz="2400" dirty="0"/>
          </a:p>
        </p:txBody>
      </p:sp>
      <p:sp>
        <p:nvSpPr>
          <p:cNvPr id="20" name="TextBox 19"/>
          <p:cNvSpPr txBox="1"/>
          <p:nvPr/>
        </p:nvSpPr>
        <p:spPr>
          <a:xfrm>
            <a:off x="6602906" y="3963303"/>
            <a:ext cx="894797" cy="461665"/>
          </a:xfrm>
          <a:prstGeom prst="rect">
            <a:avLst/>
          </a:prstGeom>
          <a:noFill/>
        </p:spPr>
        <p:txBody>
          <a:bodyPr wrap="none" rtlCol="0">
            <a:spAutoFit/>
          </a:bodyPr>
          <a:lstStyle/>
          <a:p>
            <a:r>
              <a:rPr lang="en-US" sz="2400" dirty="0"/>
              <a:t>(NVE)</a:t>
            </a:r>
            <a:endParaRPr lang="en-GB" sz="2400" dirty="0"/>
          </a:p>
        </p:txBody>
      </p:sp>
    </p:spTree>
    <p:extLst>
      <p:ext uri="{BB962C8B-B14F-4D97-AF65-F5344CB8AC3E}">
        <p14:creationId xmlns:p14="http://schemas.microsoft.com/office/powerpoint/2010/main" val="2047434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3755"/>
            <a:ext cx="8727371" cy="548559"/>
          </a:xfrm>
        </p:spPr>
        <p:txBody>
          <a:bodyPr/>
          <a:lstStyle/>
          <a:p>
            <a:r>
              <a:rPr lang="en-US" b="1" dirty="0" smtClean="0"/>
              <a:t>Introduction</a:t>
            </a:r>
            <a:endParaRPr lang="en-GB" b="1" dirty="0"/>
          </a:p>
        </p:txBody>
      </p:sp>
      <p:sp>
        <p:nvSpPr>
          <p:cNvPr id="4" name="Text Placeholder 3"/>
          <p:cNvSpPr>
            <a:spLocks noGrp="1"/>
          </p:cNvSpPr>
          <p:nvPr>
            <p:ph type="body" sz="quarter" idx="20"/>
          </p:nvPr>
        </p:nvSpPr>
        <p:spPr>
          <a:xfrm>
            <a:off x="3282155" y="89603"/>
            <a:ext cx="4716549" cy="965435"/>
          </a:xfrm>
        </p:spPr>
        <p:txBody>
          <a:bodyPr/>
          <a:lstStyle/>
          <a:p>
            <a:r>
              <a:rPr lang="en-US" altLang="en-US" sz="2200" dirty="0"/>
              <a:t>What kind of simulations? </a:t>
            </a:r>
            <a:endParaRPr lang="en-US" altLang="en-US" sz="2000" dirty="0"/>
          </a:p>
          <a:p>
            <a:endParaRPr lang="en-GB" sz="2400" dirty="0"/>
          </a:p>
        </p:txBody>
      </p:sp>
      <p:grpSp>
        <p:nvGrpSpPr>
          <p:cNvPr id="6" name="Group 5"/>
          <p:cNvGrpSpPr/>
          <p:nvPr/>
        </p:nvGrpSpPr>
        <p:grpSpPr>
          <a:xfrm>
            <a:off x="-24331" y="614488"/>
            <a:ext cx="4454911" cy="950135"/>
            <a:chOff x="496345" y="1287175"/>
            <a:chExt cx="3886200" cy="707886"/>
          </a:xfrm>
        </p:grpSpPr>
        <p:sp>
          <p:nvSpPr>
            <p:cNvPr id="8" name="Rounded Rectangle 7"/>
            <p:cNvSpPr/>
            <p:nvPr/>
          </p:nvSpPr>
          <p:spPr>
            <a:xfrm>
              <a:off x="496345" y="1287175"/>
              <a:ext cx="3886200" cy="707886"/>
            </a:xfrm>
            <a:prstGeom prst="roundRect">
              <a:avLst/>
            </a:prstGeom>
            <a:ln>
              <a:solidFill>
                <a:srgbClr val="FF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1019261" y="1296786"/>
              <a:ext cx="2959219" cy="527402"/>
            </a:xfrm>
            <a:prstGeom prst="rect">
              <a:avLst/>
            </a:prstGeom>
            <a:noFill/>
          </p:spPr>
          <p:txBody>
            <a:bodyPr wrap="none" rtlCol="0">
              <a:spAutoFit/>
            </a:bodyPr>
            <a:lstStyle/>
            <a:p>
              <a:pPr algn="ctr"/>
              <a:r>
                <a:rPr lang="en-US" sz="2000" b="1" dirty="0">
                  <a:latin typeface="Comic Sans MS" pitchFamily="66" charset="0"/>
                </a:rPr>
                <a:t>Choose way of computing </a:t>
              </a:r>
            </a:p>
            <a:p>
              <a:pPr algn="ctr"/>
              <a:r>
                <a:rPr lang="en-US" sz="2000" b="1" dirty="0" err="1">
                  <a:latin typeface="Comic Sans MS" pitchFamily="66" charset="0"/>
                </a:rPr>
                <a:t>interatomic</a:t>
              </a:r>
              <a:r>
                <a:rPr lang="en-US" sz="2000" b="1" dirty="0">
                  <a:latin typeface="Comic Sans MS" pitchFamily="66" charset="0"/>
                </a:rPr>
                <a:t> forces</a:t>
              </a:r>
            </a:p>
          </p:txBody>
        </p:sp>
      </p:grpSp>
      <p:grpSp>
        <p:nvGrpSpPr>
          <p:cNvPr id="10" name="Group 9"/>
          <p:cNvGrpSpPr/>
          <p:nvPr/>
        </p:nvGrpSpPr>
        <p:grpSpPr>
          <a:xfrm>
            <a:off x="271540" y="1659818"/>
            <a:ext cx="3962398" cy="2609431"/>
            <a:chOff x="533400" y="2858218"/>
            <a:chExt cx="3810000" cy="2835322"/>
          </a:xfrm>
        </p:grpSpPr>
        <p:sp>
          <p:nvSpPr>
            <p:cNvPr id="11" name="Rounded Rectangle 10"/>
            <p:cNvSpPr/>
            <p:nvPr/>
          </p:nvSpPr>
          <p:spPr>
            <a:xfrm>
              <a:off x="533400" y="2858218"/>
              <a:ext cx="3810000" cy="2515157"/>
            </a:xfrm>
            <a:prstGeom prst="roundRect">
              <a:avLst/>
            </a:prstGeom>
            <a:solidFill>
              <a:schemeClr val="accent1">
                <a:alpha val="67000"/>
              </a:schemeClr>
            </a:solidFill>
            <a:ln>
              <a:solidFill>
                <a:srgbClr val="FF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Box 11"/>
            <p:cNvSpPr txBox="1"/>
            <p:nvPr/>
          </p:nvSpPr>
          <p:spPr>
            <a:xfrm>
              <a:off x="887045" y="2984739"/>
              <a:ext cx="2982820" cy="2708801"/>
            </a:xfrm>
            <a:prstGeom prst="rect">
              <a:avLst/>
            </a:prstGeom>
            <a:noFill/>
          </p:spPr>
          <p:txBody>
            <a:bodyPr wrap="none" rtlCol="0">
              <a:spAutoFit/>
            </a:bodyPr>
            <a:lstStyle/>
            <a:p>
              <a:pPr algn="ctr">
                <a:spcAft>
                  <a:spcPts val="600"/>
                </a:spcAft>
              </a:pPr>
              <a:r>
                <a:rPr lang="en-US" dirty="0" err="1">
                  <a:latin typeface="Comic Sans MS" pitchFamily="66" charset="0"/>
                </a:rPr>
                <a:t>Hartree-Fock</a:t>
              </a:r>
              <a:r>
                <a:rPr lang="en-US" dirty="0">
                  <a:latin typeface="Comic Sans MS" pitchFamily="66" charset="0"/>
                </a:rPr>
                <a:t> methods</a:t>
              </a:r>
            </a:p>
            <a:p>
              <a:pPr algn="ctr">
                <a:spcAft>
                  <a:spcPts val="600"/>
                </a:spcAft>
              </a:pPr>
              <a:r>
                <a:rPr lang="en-US" dirty="0">
                  <a:latin typeface="Comic Sans MS" pitchFamily="66" charset="0"/>
                </a:rPr>
                <a:t>Semiempirical methods</a:t>
              </a:r>
            </a:p>
            <a:p>
              <a:pPr algn="ctr">
                <a:spcAft>
                  <a:spcPts val="600"/>
                </a:spcAft>
              </a:pPr>
              <a:r>
                <a:rPr lang="en-US" b="1" dirty="0">
                  <a:latin typeface="Comic Sans MS" pitchFamily="66" charset="0"/>
                </a:rPr>
                <a:t>Density Functional Theory</a:t>
              </a:r>
            </a:p>
            <a:p>
              <a:pPr algn="ctr">
                <a:spcAft>
                  <a:spcPts val="600"/>
                </a:spcAft>
              </a:pPr>
              <a:r>
                <a:rPr lang="en-US" dirty="0">
                  <a:latin typeface="Comic Sans MS" pitchFamily="66" charset="0"/>
                </a:rPr>
                <a:t>Tight-binding</a:t>
              </a:r>
            </a:p>
            <a:p>
              <a:pPr algn="ctr">
                <a:spcAft>
                  <a:spcPts val="600"/>
                </a:spcAft>
              </a:pPr>
              <a:r>
                <a:rPr lang="en-US" b="1" dirty="0">
                  <a:latin typeface="Comic Sans MS" pitchFamily="66" charset="0"/>
                </a:rPr>
                <a:t>Empirical force fields</a:t>
              </a:r>
            </a:p>
            <a:p>
              <a:pPr algn="ctr">
                <a:spcAft>
                  <a:spcPts val="600"/>
                </a:spcAft>
              </a:pPr>
              <a:r>
                <a:rPr lang="en-US" dirty="0">
                  <a:latin typeface="Comic Sans MS" pitchFamily="66" charset="0"/>
                </a:rPr>
                <a:t>Coarse graining</a:t>
              </a:r>
            </a:p>
            <a:p>
              <a:pPr algn="ctr"/>
              <a:endParaRPr lang="en-US" dirty="0">
                <a:latin typeface="Comic Sans MS" pitchFamily="66" charset="0"/>
              </a:endParaRPr>
            </a:p>
          </p:txBody>
        </p:sp>
      </p:grpSp>
      <p:grpSp>
        <p:nvGrpSpPr>
          <p:cNvPr id="13" name="Group 12"/>
          <p:cNvGrpSpPr/>
          <p:nvPr/>
        </p:nvGrpSpPr>
        <p:grpSpPr>
          <a:xfrm>
            <a:off x="4956053" y="572314"/>
            <a:ext cx="3886200" cy="833499"/>
            <a:chOff x="457200" y="1219200"/>
            <a:chExt cx="3886200" cy="990600"/>
          </a:xfrm>
          <a:solidFill>
            <a:schemeClr val="accent5">
              <a:lumMod val="40000"/>
              <a:lumOff val="60000"/>
            </a:schemeClr>
          </a:solidFill>
        </p:grpSpPr>
        <p:sp>
          <p:nvSpPr>
            <p:cNvPr id="14" name="Rounded Rectangle 13"/>
            <p:cNvSpPr/>
            <p:nvPr/>
          </p:nvSpPr>
          <p:spPr>
            <a:xfrm>
              <a:off x="457200" y="1219200"/>
              <a:ext cx="3886200" cy="990600"/>
            </a:xfrm>
            <a:prstGeom prst="roundRect">
              <a:avLst/>
            </a:prstGeom>
            <a:grpFill/>
            <a:ln>
              <a:solidFill>
                <a:srgbClr val="FF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p:cNvSpPr txBox="1"/>
            <p:nvPr/>
          </p:nvSpPr>
          <p:spPr>
            <a:xfrm>
              <a:off x="924795" y="1295398"/>
              <a:ext cx="3100529" cy="841311"/>
            </a:xfrm>
            <a:prstGeom prst="rect">
              <a:avLst/>
            </a:prstGeom>
            <a:grpFill/>
          </p:spPr>
          <p:txBody>
            <a:bodyPr wrap="none" rtlCol="0">
              <a:spAutoFit/>
            </a:bodyPr>
            <a:lstStyle/>
            <a:p>
              <a:pPr algn="ctr"/>
              <a:r>
                <a:rPr lang="en-US" sz="2000" b="1" dirty="0">
                  <a:latin typeface="Comic Sans MS" pitchFamily="66" charset="0"/>
                </a:rPr>
                <a:t>Choose way of sampling</a:t>
              </a:r>
            </a:p>
            <a:p>
              <a:pPr algn="ctr"/>
              <a:r>
                <a:rPr lang="en-US" sz="2000" b="1" dirty="0">
                  <a:latin typeface="Comic Sans MS" pitchFamily="66" charset="0"/>
                </a:rPr>
                <a:t>the phase space</a:t>
              </a:r>
            </a:p>
          </p:txBody>
        </p:sp>
      </p:grpSp>
      <p:grpSp>
        <p:nvGrpSpPr>
          <p:cNvPr id="16" name="Group 15"/>
          <p:cNvGrpSpPr/>
          <p:nvPr/>
        </p:nvGrpSpPr>
        <p:grpSpPr>
          <a:xfrm>
            <a:off x="4956066" y="1571697"/>
            <a:ext cx="3962399" cy="3481795"/>
            <a:chOff x="4876800" y="2133600"/>
            <a:chExt cx="3962399" cy="3795352"/>
          </a:xfrm>
          <a:solidFill>
            <a:schemeClr val="accent5">
              <a:lumMod val="40000"/>
              <a:lumOff val="60000"/>
            </a:schemeClr>
          </a:solidFill>
        </p:grpSpPr>
        <p:sp>
          <p:nvSpPr>
            <p:cNvPr id="17" name="Rounded Rectangle 16"/>
            <p:cNvSpPr/>
            <p:nvPr/>
          </p:nvSpPr>
          <p:spPr>
            <a:xfrm>
              <a:off x="4876800" y="2133600"/>
              <a:ext cx="3962399" cy="3795352"/>
            </a:xfrm>
            <a:prstGeom prst="roundRect">
              <a:avLst/>
            </a:prstGeom>
            <a:grpFill/>
            <a:ln>
              <a:solidFill>
                <a:srgbClr val="FF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TextBox 17"/>
            <p:cNvSpPr txBox="1"/>
            <p:nvPr/>
          </p:nvSpPr>
          <p:spPr>
            <a:xfrm>
              <a:off x="5797045" y="2146649"/>
              <a:ext cx="2230098" cy="436142"/>
            </a:xfrm>
            <a:prstGeom prst="rect">
              <a:avLst/>
            </a:prstGeom>
            <a:grpFill/>
          </p:spPr>
          <p:txBody>
            <a:bodyPr wrap="none" rtlCol="0">
              <a:spAutoFit/>
            </a:bodyPr>
            <a:lstStyle/>
            <a:p>
              <a:pPr algn="ctr">
                <a:spcAft>
                  <a:spcPts val="600"/>
                </a:spcAft>
              </a:pPr>
              <a:r>
                <a:rPr lang="en-US" sz="2000" dirty="0">
                  <a:solidFill>
                    <a:schemeClr val="tx2"/>
                  </a:solidFill>
                  <a:latin typeface="Comic Sans MS" pitchFamily="66" charset="0"/>
                </a:rPr>
                <a:t>Lattice Dynamics</a:t>
              </a:r>
              <a:endParaRPr lang="en-US" sz="2000" b="1" dirty="0">
                <a:solidFill>
                  <a:schemeClr val="tx2"/>
                </a:solidFill>
                <a:latin typeface="Comic Sans MS" pitchFamily="66" charset="0"/>
              </a:endParaRPr>
            </a:p>
          </p:txBody>
        </p:sp>
        <p:pic>
          <p:nvPicPr>
            <p:cNvPr id="19" name="Picture 1"/>
            <p:cNvPicPr>
              <a:picLocks noChangeAspect="1" noChangeArrowheads="1"/>
            </p:cNvPicPr>
            <p:nvPr/>
          </p:nvPicPr>
          <p:blipFill>
            <a:blip r:embed="rId3" cstate="print"/>
            <a:srcRect/>
            <a:stretch>
              <a:fillRect/>
            </a:stretch>
          </p:blipFill>
          <p:spPr bwMode="auto">
            <a:xfrm>
              <a:off x="5107379" y="2543755"/>
              <a:ext cx="3579421" cy="633413"/>
            </a:xfrm>
            <a:prstGeom prst="rect">
              <a:avLst/>
            </a:prstGeom>
            <a:grpFill/>
            <a:ln w="9525">
              <a:noFill/>
              <a:miter lim="800000"/>
              <a:headEnd/>
              <a:tailEnd/>
            </a:ln>
          </p:spPr>
        </p:pic>
        <p:pic>
          <p:nvPicPr>
            <p:cNvPr id="20" name="Picture 2"/>
            <p:cNvPicPr>
              <a:picLocks noChangeAspect="1" noChangeArrowheads="1"/>
            </p:cNvPicPr>
            <p:nvPr/>
          </p:nvPicPr>
          <p:blipFill>
            <a:blip r:embed="rId4" cstate="print"/>
            <a:srcRect/>
            <a:stretch>
              <a:fillRect/>
            </a:stretch>
          </p:blipFill>
          <p:spPr bwMode="auto">
            <a:xfrm>
              <a:off x="5344390" y="4255200"/>
              <a:ext cx="3276600" cy="400050"/>
            </a:xfrm>
            <a:prstGeom prst="rect">
              <a:avLst/>
            </a:prstGeom>
            <a:grpFill/>
            <a:ln w="9525">
              <a:noFill/>
              <a:miter lim="800000"/>
              <a:headEnd/>
              <a:tailEnd/>
            </a:ln>
          </p:spPr>
        </p:pic>
        <p:sp>
          <p:nvSpPr>
            <p:cNvPr id="21" name="TextBox 20"/>
            <p:cNvSpPr txBox="1"/>
            <p:nvPr/>
          </p:nvSpPr>
          <p:spPr>
            <a:xfrm>
              <a:off x="5705414" y="5369051"/>
              <a:ext cx="2600392" cy="436142"/>
            </a:xfrm>
            <a:prstGeom prst="rect">
              <a:avLst/>
            </a:prstGeom>
            <a:grpFill/>
          </p:spPr>
          <p:txBody>
            <a:bodyPr wrap="none" rtlCol="0">
              <a:spAutoFit/>
            </a:bodyPr>
            <a:lstStyle/>
            <a:p>
              <a:pPr algn="ctr">
                <a:spcAft>
                  <a:spcPts val="600"/>
                </a:spcAft>
              </a:pPr>
              <a:r>
                <a:rPr lang="en-US" sz="2000" b="1" dirty="0">
                  <a:solidFill>
                    <a:schemeClr val="tx2"/>
                  </a:solidFill>
                  <a:latin typeface="Comic Sans MS" pitchFamily="66" charset="0"/>
                </a:rPr>
                <a:t>Molecular Dynamics</a:t>
              </a:r>
            </a:p>
          </p:txBody>
        </p:sp>
        <p:sp>
          <p:nvSpPr>
            <p:cNvPr id="22" name="TextBox 21"/>
            <p:cNvSpPr txBox="1"/>
            <p:nvPr/>
          </p:nvSpPr>
          <p:spPr>
            <a:xfrm>
              <a:off x="6003222" y="3199006"/>
              <a:ext cx="1782860" cy="637438"/>
            </a:xfrm>
            <a:prstGeom prst="rect">
              <a:avLst/>
            </a:prstGeom>
            <a:grpFill/>
          </p:spPr>
          <p:txBody>
            <a:bodyPr wrap="none" rtlCol="0">
              <a:spAutoFit/>
            </a:bodyPr>
            <a:lstStyle/>
            <a:p>
              <a:pPr algn="ctr"/>
              <a:r>
                <a:rPr lang="en-US" sz="1600" dirty="0">
                  <a:latin typeface="Comic Sans MS" pitchFamily="66" charset="0"/>
                </a:rPr>
                <a:t>Thermodynamics</a:t>
              </a:r>
            </a:p>
            <a:p>
              <a:pPr algn="ctr"/>
              <a:r>
                <a:rPr lang="en-US" sz="1600" dirty="0">
                  <a:latin typeface="Comic Sans MS" pitchFamily="66" charset="0"/>
                </a:rPr>
                <a:t>Phonons</a:t>
              </a:r>
            </a:p>
          </p:txBody>
        </p:sp>
        <p:sp>
          <p:nvSpPr>
            <p:cNvPr id="23" name="TextBox 22"/>
            <p:cNvSpPr txBox="1"/>
            <p:nvPr/>
          </p:nvSpPr>
          <p:spPr>
            <a:xfrm>
              <a:off x="6189515" y="3855287"/>
              <a:ext cx="1632178" cy="436142"/>
            </a:xfrm>
            <a:prstGeom prst="rect">
              <a:avLst/>
            </a:prstGeom>
            <a:grpFill/>
          </p:spPr>
          <p:txBody>
            <a:bodyPr wrap="none" rtlCol="0">
              <a:spAutoFit/>
            </a:bodyPr>
            <a:lstStyle/>
            <a:p>
              <a:pPr algn="ctr">
                <a:spcAft>
                  <a:spcPts val="600"/>
                </a:spcAft>
              </a:pPr>
              <a:r>
                <a:rPr lang="en-US" sz="2000" dirty="0">
                  <a:solidFill>
                    <a:schemeClr val="tx2"/>
                  </a:solidFill>
                  <a:latin typeface="Comic Sans MS" pitchFamily="66" charset="0"/>
                </a:rPr>
                <a:t>Monte Carlo</a:t>
              </a:r>
            </a:p>
          </p:txBody>
        </p:sp>
        <p:sp>
          <p:nvSpPr>
            <p:cNvPr id="24" name="TextBox 23"/>
            <p:cNvSpPr txBox="1"/>
            <p:nvPr/>
          </p:nvSpPr>
          <p:spPr>
            <a:xfrm>
              <a:off x="6091258" y="4627346"/>
              <a:ext cx="1782860" cy="637438"/>
            </a:xfrm>
            <a:prstGeom prst="rect">
              <a:avLst/>
            </a:prstGeom>
            <a:grpFill/>
          </p:spPr>
          <p:txBody>
            <a:bodyPr wrap="none" rtlCol="0">
              <a:spAutoFit/>
            </a:bodyPr>
            <a:lstStyle/>
            <a:p>
              <a:pPr algn="ctr"/>
              <a:r>
                <a:rPr lang="en-US" sz="1600" dirty="0">
                  <a:latin typeface="Comic Sans MS" pitchFamily="66" charset="0"/>
                </a:rPr>
                <a:t>Thermodynamics</a:t>
              </a:r>
            </a:p>
            <a:p>
              <a:pPr algn="ctr"/>
              <a:r>
                <a:rPr lang="en-US" sz="1600" dirty="0">
                  <a:latin typeface="Comic Sans MS" pitchFamily="66" charset="0"/>
                </a:rPr>
                <a:t>Structure</a:t>
              </a:r>
              <a:endParaRPr lang="en-US" sz="2000" b="1" dirty="0">
                <a:solidFill>
                  <a:schemeClr val="tx2"/>
                </a:solidFill>
                <a:latin typeface="Comic Sans MS" pitchFamily="66" charset="0"/>
              </a:endParaRPr>
            </a:p>
          </p:txBody>
        </p:sp>
      </p:grpSp>
      <p:sp>
        <p:nvSpPr>
          <p:cNvPr id="3" name="Rectangle 2"/>
          <p:cNvSpPr/>
          <p:nvPr/>
        </p:nvSpPr>
        <p:spPr>
          <a:xfrm>
            <a:off x="22995" y="4064026"/>
            <a:ext cx="4572000" cy="1077218"/>
          </a:xfrm>
          <a:prstGeom prst="rect">
            <a:avLst/>
          </a:prstGeom>
        </p:spPr>
        <p:txBody>
          <a:bodyPr>
            <a:spAutoFit/>
          </a:bodyPr>
          <a:lstStyle/>
          <a:p>
            <a:pPr algn="ctr">
              <a:spcAft>
                <a:spcPts val="600"/>
              </a:spcAft>
            </a:pPr>
            <a:r>
              <a:rPr lang="en-US" dirty="0">
                <a:latin typeface="Comic Sans MS" pitchFamily="66" charset="0"/>
              </a:rPr>
              <a:t>Brownian Dynamics</a:t>
            </a:r>
          </a:p>
          <a:p>
            <a:pPr algn="ctr">
              <a:spcAft>
                <a:spcPts val="600"/>
              </a:spcAft>
            </a:pPr>
            <a:r>
              <a:rPr lang="en-US" dirty="0" err="1">
                <a:latin typeface="Comic Sans MS" pitchFamily="66" charset="0"/>
              </a:rPr>
              <a:t>Langevin</a:t>
            </a:r>
            <a:r>
              <a:rPr lang="en-US" dirty="0">
                <a:latin typeface="Comic Sans MS" pitchFamily="66" charset="0"/>
              </a:rPr>
              <a:t> Dynamics</a:t>
            </a:r>
          </a:p>
          <a:p>
            <a:pPr algn="ctr">
              <a:spcAft>
                <a:spcPts val="600"/>
              </a:spcAft>
            </a:pPr>
            <a:r>
              <a:rPr lang="en-US" dirty="0">
                <a:latin typeface="Comic Sans MS" pitchFamily="66" charset="0"/>
              </a:rPr>
              <a:t>Dissipative Particle Dynamics</a:t>
            </a:r>
          </a:p>
        </p:txBody>
      </p:sp>
    </p:spTree>
    <p:extLst>
      <p:ext uri="{BB962C8B-B14F-4D97-AF65-F5344CB8AC3E}">
        <p14:creationId xmlns:p14="http://schemas.microsoft.com/office/powerpoint/2010/main" val="36111931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Structural properties</a:t>
            </a:r>
            <a:endParaRPr lang="en-GB" b="1" dirty="0"/>
          </a:p>
        </p:txBody>
      </p:sp>
      <p:sp>
        <p:nvSpPr>
          <p:cNvPr id="16" name="TextBox 15"/>
          <p:cNvSpPr txBox="1"/>
          <p:nvPr/>
        </p:nvSpPr>
        <p:spPr>
          <a:xfrm>
            <a:off x="248444" y="608565"/>
            <a:ext cx="8806104" cy="584775"/>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The static structure factor can be easily calculated and compared to neutron or x-ray diffraction data</a:t>
            </a:r>
          </a:p>
        </p:txBody>
      </p:sp>
      <p:pic>
        <p:nvPicPr>
          <p:cNvPr id="13" name="Picture 12" descr="sq.jpg"/>
          <p:cNvPicPr>
            <a:picLocks noChangeAspect="1"/>
          </p:cNvPicPr>
          <p:nvPr/>
        </p:nvPicPr>
        <p:blipFill>
          <a:blip r:embed="rId3" cstate="print"/>
          <a:stretch>
            <a:fillRect/>
          </a:stretch>
        </p:blipFill>
        <p:spPr>
          <a:xfrm>
            <a:off x="249977" y="1520687"/>
            <a:ext cx="4267200" cy="3200400"/>
          </a:xfrm>
          <a:prstGeom prst="rect">
            <a:avLst/>
          </a:prstGeom>
        </p:spPr>
      </p:pic>
      <p:pic>
        <p:nvPicPr>
          <p:cNvPr id="14" name="Picture 3"/>
          <p:cNvPicPr>
            <a:picLocks noChangeAspect="1" noChangeArrowheads="1"/>
          </p:cNvPicPr>
          <p:nvPr/>
        </p:nvPicPr>
        <p:blipFill>
          <a:blip r:embed="rId4" cstate="print"/>
          <a:srcRect/>
          <a:stretch>
            <a:fillRect/>
          </a:stretch>
        </p:blipFill>
        <p:spPr bwMode="auto">
          <a:xfrm>
            <a:off x="5066073" y="1431251"/>
            <a:ext cx="3569211" cy="3201617"/>
          </a:xfrm>
          <a:prstGeom prst="rect">
            <a:avLst/>
          </a:prstGeom>
          <a:noFill/>
          <a:ln w="9525">
            <a:noFill/>
            <a:miter lim="800000"/>
            <a:headEnd/>
            <a:tailEnd/>
          </a:ln>
        </p:spPr>
      </p:pic>
      <p:sp>
        <p:nvSpPr>
          <p:cNvPr id="3" name="TextBox 2"/>
          <p:cNvSpPr txBox="1"/>
          <p:nvPr/>
        </p:nvSpPr>
        <p:spPr>
          <a:xfrm>
            <a:off x="2460811" y="3714568"/>
            <a:ext cx="1633781" cy="338554"/>
          </a:xfrm>
          <a:prstGeom prst="rect">
            <a:avLst/>
          </a:prstGeom>
          <a:noFill/>
        </p:spPr>
        <p:txBody>
          <a:bodyPr wrap="none" rtlCol="0">
            <a:spAutoFit/>
          </a:bodyPr>
          <a:lstStyle/>
          <a:p>
            <a:r>
              <a:rPr lang="en-US" sz="1600" b="1" dirty="0">
                <a:latin typeface="Verdana" panose="020B0604030504040204" pitchFamily="34" charset="0"/>
                <a:ea typeface="Verdana" panose="020B0604030504040204" pitchFamily="34" charset="0"/>
                <a:cs typeface="Verdana" panose="020B0604030504040204" pitchFamily="34" charset="0"/>
              </a:rPr>
              <a:t>Liquid argon</a:t>
            </a:r>
            <a:endParaRPr lang="en-GB" sz="16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93203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Dynamical properties</a:t>
            </a:r>
            <a:endParaRPr lang="en-GB" b="1" dirty="0"/>
          </a:p>
        </p:txBody>
      </p:sp>
      <p:sp>
        <p:nvSpPr>
          <p:cNvPr id="16" name="TextBox 15"/>
          <p:cNvSpPr txBox="1"/>
          <p:nvPr/>
        </p:nvSpPr>
        <p:spPr>
          <a:xfrm>
            <a:off x="248444" y="608566"/>
            <a:ext cx="8806104" cy="1400383"/>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The mean square displacement (total or for a particular atom) can be easily calculated and provides a direct way to compute the self-diffusion coefficient (available e.g. from NMR, QENS or tracer diffusion)</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u</a:t>
            </a:r>
            <a:r>
              <a:rPr lang="en-US" sz="16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2</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can be calculated over different time origins, but the number of origins decreases with t, so error in u</a:t>
            </a:r>
            <a:r>
              <a:rPr lang="en-US" sz="16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2</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 will increase with time</a:t>
            </a:r>
            <a:endParaRPr lang="en-US" sz="16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pic>
        <p:nvPicPr>
          <p:cNvPr id="6" name="Picture 4" descr="http://www.matdl.org/matdlwiki/images/7/7c/Msd_lj_plot2.png"/>
          <p:cNvPicPr>
            <a:picLocks noChangeAspect="1" noChangeArrowheads="1"/>
          </p:cNvPicPr>
          <p:nvPr/>
        </p:nvPicPr>
        <p:blipFill>
          <a:blip r:embed="rId3" cstate="print"/>
          <a:srcRect/>
          <a:stretch>
            <a:fillRect/>
          </a:stretch>
        </p:blipFill>
        <p:spPr bwMode="auto">
          <a:xfrm>
            <a:off x="563493" y="2221501"/>
            <a:ext cx="3481919" cy="2648679"/>
          </a:xfrm>
          <a:prstGeom prst="rect">
            <a:avLst/>
          </a:prstGeom>
          <a:noFill/>
        </p:spPr>
      </p:pic>
      <p:pic>
        <p:nvPicPr>
          <p:cNvPr id="7" name="Picture 6" descr="msd.jpg"/>
          <p:cNvPicPr>
            <a:picLocks noChangeAspect="1"/>
          </p:cNvPicPr>
          <p:nvPr/>
        </p:nvPicPr>
        <p:blipFill>
          <a:blip r:embed="rId4" cstate="print"/>
          <a:stretch>
            <a:fillRect/>
          </a:stretch>
        </p:blipFill>
        <p:spPr>
          <a:xfrm>
            <a:off x="4624836" y="2048575"/>
            <a:ext cx="3907597" cy="2930699"/>
          </a:xfrm>
          <a:prstGeom prst="rect">
            <a:avLst/>
          </a:prstGeom>
        </p:spPr>
      </p:pic>
    </p:spTree>
    <p:extLst>
      <p:ext uri="{BB962C8B-B14F-4D97-AF65-F5344CB8AC3E}">
        <p14:creationId xmlns:p14="http://schemas.microsoft.com/office/powerpoint/2010/main" val="489098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Dynamical properties</a:t>
            </a:r>
            <a:endParaRPr lang="en-GB" b="1" dirty="0"/>
          </a:p>
        </p:txBody>
      </p:sp>
      <p:sp>
        <p:nvSpPr>
          <p:cNvPr id="16" name="TextBox 15"/>
          <p:cNvSpPr txBox="1"/>
          <p:nvPr/>
        </p:nvSpPr>
        <p:spPr>
          <a:xfrm>
            <a:off x="248444" y="608563"/>
            <a:ext cx="8806104" cy="2195473"/>
          </a:xfrm>
          <a:prstGeom prst="rect">
            <a:avLst/>
          </a:prstGeom>
          <a:noFill/>
        </p:spPr>
        <p:txBody>
          <a:bodyPr wrap="square" rtlCol="0">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Time correlation functions</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Velocity autocorrelation function</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Van Hove self and distinct correlation functions</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Intermediate (</a:t>
            </a:r>
            <a:r>
              <a:rPr lang="en-US" sz="16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coh</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and </a:t>
            </a:r>
            <a:r>
              <a:rPr lang="en-US" sz="1600"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inc</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scattering functions </a:t>
            </a:r>
          </a:p>
          <a:p>
            <a:pPr marL="182858"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t>
            </a:r>
          </a:p>
          <a:p>
            <a:pPr marL="182858" indent="-182858">
              <a:spcAft>
                <a:spcPts val="600"/>
              </a:spcAft>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marL="182858" indent="-182858">
              <a:spcAft>
                <a:spcPts val="600"/>
              </a:spcAft>
              <a:buFont typeface="Arial" panose="020B0604020202020204" pitchFamily="34" charset="0"/>
              <a:buChar char="•"/>
            </a:pPr>
            <a:endParaRPr lang="en-US" sz="16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729606903"/>
              </p:ext>
            </p:extLst>
          </p:nvPr>
        </p:nvGraphicFramePr>
        <p:xfrm>
          <a:off x="5913054" y="1015496"/>
          <a:ext cx="2435225" cy="717551"/>
        </p:xfrm>
        <a:graphic>
          <a:graphicData uri="http://schemas.openxmlformats.org/presentationml/2006/ole">
            <mc:AlternateContent xmlns:mc="http://schemas.openxmlformats.org/markup-compatibility/2006">
              <mc:Choice xmlns:v="urn:schemas-microsoft-com:vml" Requires="v">
                <p:oleObj spid="_x0000_s16454" name="Microsoft Equation 3.0" r:id="rId4" imgW="1459866" imgH="431613" progId="Equation.3">
                  <p:embed/>
                </p:oleObj>
              </mc:Choice>
              <mc:Fallback>
                <p:oleObj name="Microsoft Equation 3.0" r:id="rId4" imgW="1459866"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054" y="1015496"/>
                        <a:ext cx="2435225" cy="717551"/>
                      </a:xfrm>
                      <a:prstGeom prst="rect">
                        <a:avLst/>
                      </a:prstGeom>
                      <a:solidFill>
                        <a:schemeClr val="bg1"/>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73958220"/>
              </p:ext>
            </p:extLst>
          </p:nvPr>
        </p:nvGraphicFramePr>
        <p:xfrm>
          <a:off x="4620945" y="1972585"/>
          <a:ext cx="4162635" cy="486356"/>
        </p:xfrm>
        <a:graphic>
          <a:graphicData uri="http://schemas.openxmlformats.org/presentationml/2006/ole">
            <mc:AlternateContent xmlns:mc="http://schemas.openxmlformats.org/markup-compatibility/2006">
              <mc:Choice xmlns:v="urn:schemas-microsoft-com:vml" Requires="v">
                <p:oleObj spid="_x0000_s16455" name="Equation" r:id="rId6" imgW="3695700" imgH="431800" progId="Equation.3">
                  <p:embed/>
                </p:oleObj>
              </mc:Choice>
              <mc:Fallback>
                <p:oleObj name="Equation" r:id="rId6" imgW="36957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945" y="1972585"/>
                        <a:ext cx="4162635" cy="486356"/>
                      </a:xfrm>
                      <a:prstGeom prst="rect">
                        <a:avLst/>
                      </a:prstGeom>
                      <a:solidFill>
                        <a:schemeClr val="bg1"/>
                      </a:solidFill>
                    </p:spPr>
                  </p:pic>
                </p:oleObj>
              </mc:Fallback>
            </mc:AlternateContent>
          </a:graphicData>
        </a:graphic>
      </p:graphicFrame>
      <p:pic>
        <p:nvPicPr>
          <p:cNvPr id="10" name="Picture 12" descr="vacf"/>
          <p:cNvPicPr>
            <a:picLocks noChangeAspect="1" noChangeArrowheads="1"/>
          </p:cNvPicPr>
          <p:nvPr/>
        </p:nvPicPr>
        <p:blipFill>
          <a:blip r:embed="rId8" cstate="print"/>
          <a:srcRect/>
          <a:stretch>
            <a:fillRect/>
          </a:stretch>
        </p:blipFill>
        <p:spPr bwMode="auto">
          <a:xfrm>
            <a:off x="187102" y="2308565"/>
            <a:ext cx="2998101" cy="2696295"/>
          </a:xfrm>
          <a:prstGeom prst="rect">
            <a:avLst/>
          </a:prstGeom>
          <a:noFill/>
          <a:ln w="19050">
            <a:solidFill>
              <a:schemeClr val="tx1"/>
            </a:solid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962259" y="2634733"/>
                <a:ext cx="2057400" cy="1862241"/>
              </a:xfrm>
              <a:prstGeom prst="rect">
                <a:avLst/>
              </a:prstGeom>
              <a:noFill/>
            </p:spPr>
            <p:txBody>
              <a:bodyPr wrap="square" rtlCol="0">
                <a:spAutoFit/>
              </a:bodyPr>
              <a:lstStyle/>
              <a:p>
                <a:pPr>
                  <a:spcAft>
                    <a:spcPts val="600"/>
                  </a:spcAft>
                </a:pPr>
                <a:r>
                  <a:rPr lang="en-GB" sz="2400" dirty="0"/>
                  <a:t>→ </a:t>
                </a:r>
                <a14:m>
                  <m:oMath xmlns:m="http://schemas.openxmlformats.org/officeDocument/2006/math">
                    <m:r>
                      <a:rPr lang="en-US" sz="2400" i="1">
                        <a:latin typeface="Cambria Math" panose="02040503050406030204" pitchFamily="18" charset="0"/>
                      </a:rPr>
                      <m:t>𝐷</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nary>
                      <m:naryPr>
                        <m:limLoc m:val="undOvr"/>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𝑣𝑣</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𝑑𝑡</m:t>
                        </m:r>
                      </m:e>
                    </m:nary>
                  </m:oMath>
                </a14:m>
                <a:endParaRPr lang="en-GB" sz="2400" dirty="0"/>
              </a:p>
              <a:p>
                <a:pPr>
                  <a:spcAft>
                    <a:spcPts val="600"/>
                  </a:spcAft>
                </a:pPr>
                <a:r>
                  <a:rPr lang="en-GB" sz="2400" dirty="0"/>
                  <a:t>→ </a:t>
                </a:r>
                <a:r>
                  <a:rPr lang="en-GB" sz="1400" dirty="0">
                    <a:latin typeface="Verdana" panose="020B0604030504040204" pitchFamily="34" charset="0"/>
                    <a:ea typeface="Verdana" panose="020B0604030504040204" pitchFamily="34" charset="0"/>
                    <a:cs typeface="Verdana" panose="020B0604030504040204" pitchFamily="34" charset="0"/>
                  </a:rPr>
                  <a:t>Can be compared to VDOS measured by INS</a:t>
                </a:r>
              </a:p>
            </p:txBody>
          </p:sp>
        </mc:Choice>
        <mc:Fallback xmlns="">
          <p:sp>
            <p:nvSpPr>
              <p:cNvPr id="3" name="TextBox 2"/>
              <p:cNvSpPr txBox="1">
                <a:spLocks noRot="1" noChangeAspect="1" noMove="1" noResize="1" noEditPoints="1" noAdjustHandles="1" noChangeArrowheads="1" noChangeShapeType="1" noTextEdit="1"/>
              </p:cNvSpPr>
              <p:nvPr/>
            </p:nvSpPr>
            <p:spPr>
              <a:xfrm>
                <a:off x="962258" y="2634730"/>
                <a:ext cx="2057400" cy="1269707"/>
              </a:xfrm>
              <a:prstGeom prst="rect">
                <a:avLst/>
              </a:prstGeom>
              <a:blipFill rotWithShape="0">
                <a:blip r:embed="rId9"/>
                <a:stretch>
                  <a:fillRect l="-2671" t="-38942" r="-1780" b="-4327"/>
                </a:stretch>
              </a:blipFill>
            </p:spPr>
            <p:txBody>
              <a:bodyPr/>
              <a:lstStyle/>
              <a:p>
                <a:r>
                  <a:rPr lang="en-GB">
                    <a:noFill/>
                  </a:rPr>
                  <a:t> </a:t>
                </a:r>
              </a:p>
            </p:txBody>
          </p:sp>
        </mc:Fallback>
      </mc:AlternateContent>
      <p:grpSp>
        <p:nvGrpSpPr>
          <p:cNvPr id="11" name="Group 16"/>
          <p:cNvGrpSpPr>
            <a:grpSpLocks/>
          </p:cNvGrpSpPr>
          <p:nvPr/>
        </p:nvGrpSpPr>
        <p:grpSpPr bwMode="auto">
          <a:xfrm>
            <a:off x="3585865" y="2443359"/>
            <a:ext cx="2758103" cy="2508067"/>
            <a:chOff x="1569" y="1724"/>
            <a:chExt cx="2089" cy="1704"/>
          </a:xfrm>
        </p:grpSpPr>
        <p:pic>
          <p:nvPicPr>
            <p:cNvPr id="12" name="Picture 17" descr="gs"/>
            <p:cNvPicPr>
              <a:picLocks noChangeAspect="1" noChangeArrowheads="1"/>
            </p:cNvPicPr>
            <p:nvPr/>
          </p:nvPicPr>
          <p:blipFill>
            <a:blip r:embed="rId10" cstate="print"/>
            <a:srcRect/>
            <a:stretch>
              <a:fillRect/>
            </a:stretch>
          </p:blipFill>
          <p:spPr bwMode="auto">
            <a:xfrm>
              <a:off x="1569" y="1724"/>
              <a:ext cx="2089" cy="1704"/>
            </a:xfrm>
            <a:prstGeom prst="rect">
              <a:avLst/>
            </a:prstGeom>
            <a:noFill/>
            <a:ln w="19050">
              <a:solidFill>
                <a:schemeClr val="tx1"/>
              </a:solidFill>
              <a:miter lim="800000"/>
              <a:headEnd/>
              <a:tailEnd/>
            </a:ln>
          </p:spPr>
        </p:pic>
        <p:sp>
          <p:nvSpPr>
            <p:cNvPr id="13" name="Text Box 18"/>
            <p:cNvSpPr txBox="1">
              <a:spLocks noChangeArrowheads="1"/>
            </p:cNvSpPr>
            <p:nvPr/>
          </p:nvSpPr>
          <p:spPr bwMode="auto">
            <a:xfrm>
              <a:off x="2290" y="2244"/>
              <a:ext cx="1291" cy="439"/>
            </a:xfrm>
            <a:prstGeom prst="rect">
              <a:avLst/>
            </a:prstGeom>
            <a:noFill/>
            <a:ln w="12700" cap="sq">
              <a:noFill/>
              <a:miter lim="800000"/>
              <a:headEnd type="none" w="sm" len="sm"/>
              <a:tailEnd type="none" w="sm" len="sm"/>
            </a:ln>
          </p:spPr>
          <p:txBody>
            <a:bodyPr wrap="none">
              <a:spAutoFit/>
            </a:bodyPr>
            <a:lstStyle/>
            <a:p>
              <a:r>
                <a:rPr lang="en-US" sz="1600" dirty="0" err="1">
                  <a:latin typeface="Times New Roman" pitchFamily="18" charset="0"/>
                </a:rPr>
                <a:t>G</a:t>
              </a:r>
              <a:r>
                <a:rPr lang="en-US" sz="1600" baseline="-25000" dirty="0" err="1">
                  <a:latin typeface="Times New Roman" pitchFamily="18" charset="0"/>
                  <a:sym typeface="Symbol" pitchFamily="18" charset="2"/>
                </a:rPr>
                <a:t>s</a:t>
              </a:r>
              <a:r>
                <a:rPr lang="en-US" sz="1600" dirty="0">
                  <a:latin typeface="Times New Roman" pitchFamily="18" charset="0"/>
                </a:rPr>
                <a:t>(r,0) = </a:t>
              </a:r>
              <a:r>
                <a:rPr lang="en-US" sz="1600" dirty="0">
                  <a:latin typeface="Times New Roman" pitchFamily="18" charset="0"/>
                  <a:sym typeface="Symbol" pitchFamily="18" charset="2"/>
                </a:rPr>
                <a:t>(r)</a:t>
              </a:r>
              <a:endParaRPr lang="en-US" sz="400" dirty="0">
                <a:latin typeface="Times New Roman" pitchFamily="18" charset="0"/>
                <a:sym typeface="Symbol" pitchFamily="18" charset="2"/>
              </a:endParaRPr>
            </a:p>
            <a:p>
              <a:endParaRPr lang="en-US" sz="400" dirty="0">
                <a:latin typeface="Times New Roman" pitchFamily="18" charset="0"/>
              </a:endParaRPr>
            </a:p>
            <a:p>
              <a:r>
                <a:rPr lang="en-US" sz="1600" dirty="0" err="1">
                  <a:latin typeface="Times New Roman" pitchFamily="18" charset="0"/>
                </a:rPr>
                <a:t>G</a:t>
              </a:r>
              <a:r>
                <a:rPr lang="en-US" sz="1600" baseline="-25000" dirty="0" err="1">
                  <a:latin typeface="Times New Roman" pitchFamily="18" charset="0"/>
                  <a:sym typeface="Symbol" pitchFamily="18" charset="2"/>
                </a:rPr>
                <a:t>s</a:t>
              </a:r>
              <a:r>
                <a:rPr lang="en-US" sz="1600" dirty="0">
                  <a:latin typeface="Times New Roman" pitchFamily="18" charset="0"/>
                </a:rPr>
                <a:t>(</a:t>
              </a:r>
              <a:r>
                <a:rPr lang="en-US" sz="1600" dirty="0" err="1">
                  <a:latin typeface="Times New Roman" pitchFamily="18" charset="0"/>
                </a:rPr>
                <a:t>r,t</a:t>
              </a:r>
              <a:r>
                <a:rPr lang="en-US" sz="1600" dirty="0">
                  <a:latin typeface="Times New Roman" pitchFamily="18" charset="0"/>
                </a:rPr>
                <a:t> </a:t>
              </a:r>
              <a:r>
                <a:rPr lang="en-US" sz="1600" dirty="0">
                  <a:latin typeface="Times New Roman" pitchFamily="18" charset="0"/>
                  <a:sym typeface="Symbol" pitchFamily="18" charset="2"/>
                </a:rPr>
                <a:t></a:t>
              </a:r>
              <a:r>
                <a:rPr lang="en-US" sz="1600" dirty="0">
                  <a:latin typeface="Times New Roman" pitchFamily="18" charset="0"/>
                </a:rPr>
                <a:t>) </a:t>
              </a:r>
              <a:r>
                <a:rPr lang="en-US" sz="1600" dirty="0">
                  <a:latin typeface="Times New Roman" pitchFamily="18" charset="0"/>
                  <a:sym typeface="Symbol" pitchFamily="18" charset="2"/>
                </a:rPr>
                <a:t></a:t>
              </a:r>
              <a:r>
                <a:rPr lang="en-US" sz="1600" dirty="0">
                  <a:latin typeface="Times New Roman" pitchFamily="18" charset="0"/>
                </a:rPr>
                <a:t> </a:t>
              </a:r>
              <a:r>
                <a:rPr lang="en-US" sz="1600" dirty="0">
                  <a:latin typeface="Times New Roman" pitchFamily="18" charset="0"/>
                  <a:sym typeface="Symbol" pitchFamily="18" charset="2"/>
                </a:rPr>
                <a:t>1/V</a:t>
              </a:r>
            </a:p>
          </p:txBody>
        </p:sp>
      </p:grpSp>
      <p:grpSp>
        <p:nvGrpSpPr>
          <p:cNvPr id="14" name="Group 19"/>
          <p:cNvGrpSpPr>
            <a:grpSpLocks/>
          </p:cNvGrpSpPr>
          <p:nvPr/>
        </p:nvGrpSpPr>
        <p:grpSpPr bwMode="auto">
          <a:xfrm>
            <a:off x="6444946" y="2451687"/>
            <a:ext cx="2545163" cy="2553179"/>
            <a:chOff x="4234" y="1536"/>
            <a:chExt cx="2400" cy="1967"/>
          </a:xfrm>
        </p:grpSpPr>
        <p:pic>
          <p:nvPicPr>
            <p:cNvPr id="15" name="Picture 20" descr="gd"/>
            <p:cNvPicPr>
              <a:picLocks noChangeAspect="1" noChangeArrowheads="1"/>
            </p:cNvPicPr>
            <p:nvPr/>
          </p:nvPicPr>
          <p:blipFill>
            <a:blip r:embed="rId11" cstate="print"/>
            <a:srcRect/>
            <a:stretch>
              <a:fillRect/>
            </a:stretch>
          </p:blipFill>
          <p:spPr bwMode="auto">
            <a:xfrm>
              <a:off x="4234" y="1536"/>
              <a:ext cx="2400" cy="1967"/>
            </a:xfrm>
            <a:prstGeom prst="rect">
              <a:avLst/>
            </a:prstGeom>
            <a:noFill/>
            <a:ln w="19050">
              <a:solidFill>
                <a:schemeClr val="tx1"/>
              </a:solidFill>
              <a:miter lim="800000"/>
              <a:headEnd/>
              <a:tailEnd/>
            </a:ln>
          </p:spPr>
        </p:pic>
        <p:sp>
          <p:nvSpPr>
            <p:cNvPr id="17" name="Text Box 21"/>
            <p:cNvSpPr txBox="1">
              <a:spLocks noChangeArrowheads="1"/>
            </p:cNvSpPr>
            <p:nvPr/>
          </p:nvSpPr>
          <p:spPr bwMode="auto">
            <a:xfrm>
              <a:off x="5114" y="2726"/>
              <a:ext cx="1438" cy="498"/>
            </a:xfrm>
            <a:prstGeom prst="rect">
              <a:avLst/>
            </a:prstGeom>
            <a:noFill/>
            <a:ln w="12700" cap="sq">
              <a:noFill/>
              <a:miter lim="800000"/>
              <a:headEnd type="none" w="sm" len="sm"/>
              <a:tailEnd type="none" w="sm" len="sm"/>
            </a:ln>
          </p:spPr>
          <p:txBody>
            <a:bodyPr wrap="none">
              <a:spAutoFit/>
            </a:bodyPr>
            <a:lstStyle/>
            <a:p>
              <a:r>
                <a:rPr lang="en-US" sz="1600" dirty="0" err="1">
                  <a:latin typeface="Times New Roman" pitchFamily="18" charset="0"/>
                </a:rPr>
                <a:t>G</a:t>
              </a:r>
              <a:r>
                <a:rPr lang="en-US" sz="1600" baseline="-25000" dirty="0" err="1">
                  <a:latin typeface="Times New Roman" pitchFamily="18" charset="0"/>
                  <a:sym typeface="Symbol" pitchFamily="18" charset="2"/>
                </a:rPr>
                <a:t>d</a:t>
              </a:r>
              <a:r>
                <a:rPr lang="en-US" sz="1600" dirty="0">
                  <a:latin typeface="Times New Roman" pitchFamily="18" charset="0"/>
                </a:rPr>
                <a:t>(r,0) = </a:t>
              </a:r>
              <a:r>
                <a:rPr lang="en-US" sz="1600" dirty="0">
                  <a:latin typeface="Times New Roman" pitchFamily="18" charset="0"/>
                  <a:sym typeface="Symbol" pitchFamily="18" charset="2"/>
                </a:rPr>
                <a:t>g(r)</a:t>
              </a:r>
              <a:endParaRPr lang="en-US" sz="400" dirty="0">
                <a:latin typeface="Times New Roman" pitchFamily="18" charset="0"/>
                <a:sym typeface="Symbol" pitchFamily="18" charset="2"/>
              </a:endParaRPr>
            </a:p>
            <a:p>
              <a:endParaRPr lang="en-US" sz="400" dirty="0">
                <a:latin typeface="Times New Roman" pitchFamily="18" charset="0"/>
              </a:endParaRPr>
            </a:p>
            <a:p>
              <a:r>
                <a:rPr lang="en-US" sz="1600" dirty="0" err="1">
                  <a:latin typeface="Times New Roman" pitchFamily="18" charset="0"/>
                </a:rPr>
                <a:t>G</a:t>
              </a:r>
              <a:r>
                <a:rPr lang="en-US" sz="1600" baseline="-25000" dirty="0" err="1">
                  <a:latin typeface="Times New Roman" pitchFamily="18" charset="0"/>
                  <a:sym typeface="Symbol" pitchFamily="18" charset="2"/>
                </a:rPr>
                <a:t>d</a:t>
              </a:r>
              <a:r>
                <a:rPr lang="en-US" sz="1600" dirty="0">
                  <a:latin typeface="Times New Roman" pitchFamily="18" charset="0"/>
                </a:rPr>
                <a:t>(</a:t>
              </a:r>
              <a:r>
                <a:rPr lang="en-US" sz="1600" dirty="0" err="1">
                  <a:latin typeface="Times New Roman" pitchFamily="18" charset="0"/>
                </a:rPr>
                <a:t>r,t</a:t>
              </a:r>
              <a:r>
                <a:rPr lang="en-US" sz="1600" dirty="0">
                  <a:latin typeface="Times New Roman" pitchFamily="18" charset="0"/>
                </a:rPr>
                <a:t> </a:t>
              </a:r>
              <a:r>
                <a:rPr lang="en-US" sz="1600" dirty="0">
                  <a:latin typeface="Times New Roman" pitchFamily="18" charset="0"/>
                  <a:sym typeface="Symbol" pitchFamily="18" charset="2"/>
                </a:rPr>
                <a:t></a:t>
              </a:r>
              <a:r>
                <a:rPr lang="en-US" sz="1600" dirty="0">
                  <a:latin typeface="Times New Roman" pitchFamily="18" charset="0"/>
                </a:rPr>
                <a:t>) </a:t>
              </a:r>
              <a:r>
                <a:rPr lang="en-US" sz="1600" dirty="0">
                  <a:latin typeface="Times New Roman" pitchFamily="18" charset="0"/>
                  <a:sym typeface="Symbol" pitchFamily="18" charset="2"/>
                </a:rPr>
                <a:t></a:t>
              </a:r>
              <a:r>
                <a:rPr lang="en-US" sz="1600" dirty="0">
                  <a:latin typeface="Times New Roman" pitchFamily="18" charset="0"/>
                </a:rPr>
                <a:t> </a:t>
              </a:r>
              <a:r>
                <a:rPr lang="en-US" sz="1600" dirty="0">
                  <a:latin typeface="Times New Roman" pitchFamily="18" charset="0"/>
                  <a:sym typeface="Symbol" pitchFamily="18" charset="2"/>
                </a:rPr>
                <a:t></a:t>
              </a:r>
            </a:p>
          </p:txBody>
        </p:sp>
      </p:grpSp>
    </p:spTree>
    <p:extLst>
      <p:ext uri="{BB962C8B-B14F-4D97-AF65-F5344CB8AC3E}">
        <p14:creationId xmlns:p14="http://schemas.microsoft.com/office/powerpoint/2010/main" val="3252308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Error analysis</a:t>
            </a:r>
            <a:endParaRPr lang="en-GB" b="1" dirty="0"/>
          </a:p>
        </p:txBody>
      </p:sp>
      <p:sp>
        <p:nvSpPr>
          <p:cNvPr id="16" name="TextBox 15"/>
          <p:cNvSpPr txBox="1"/>
          <p:nvPr/>
        </p:nvSpPr>
        <p:spPr>
          <a:xfrm>
            <a:off x="74759" y="651379"/>
            <a:ext cx="8806104" cy="4503797"/>
          </a:xfrm>
          <a:prstGeom prst="rect">
            <a:avLst/>
          </a:prstGeom>
          <a:noFill/>
        </p:spPr>
        <p:txBody>
          <a:bodyPr wrap="square" rtlCol="0">
            <a:spAutoFit/>
          </a:bodyPr>
          <a:lstStyle/>
          <a:p>
            <a:pPr marL="182858" indent="-182858">
              <a:spcAft>
                <a:spcPts val="600"/>
              </a:spcAft>
              <a:buFont typeface="Arial" panose="020B0604020202020204" pitchFamily="34" charset="0"/>
              <a:buChar char="•"/>
            </a:pPr>
            <a:r>
              <a:rPr lang="en-US" sz="24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Systematic errors</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Numerical integration, finite-size effects, cut-off</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Intrinsic and reproducible</a:t>
            </a:r>
          </a:p>
          <a:p>
            <a:pPr marL="640000" lvl="2" indent="-182858" eaLnBrk="0" hangingPunct="0">
              <a:spcAft>
                <a:spcPts val="12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For errors due to the interaction cut-off, long-range corrections can be included  in some cases by assuming a uniform distribution beyond </a:t>
            </a:r>
            <a:r>
              <a:rPr lang="en-US" sz="1600" dirty="0" err="1">
                <a:latin typeface="Verdana" panose="020B0604030504040204" pitchFamily="34" charset="0"/>
                <a:ea typeface="Verdana" panose="020B0604030504040204" pitchFamily="34" charset="0"/>
                <a:cs typeface="Verdana" panose="020B0604030504040204" pitchFamily="34" charset="0"/>
                <a:sym typeface="Symbol" pitchFamily="18" charset="2"/>
              </a:rPr>
              <a:t>r</a:t>
            </a:r>
            <a:r>
              <a:rPr lang="en-US" sz="1600" baseline="-25000" dirty="0" err="1">
                <a:latin typeface="Verdana" panose="020B0604030504040204" pitchFamily="34" charset="0"/>
                <a:ea typeface="Verdana" panose="020B0604030504040204" pitchFamily="34" charset="0"/>
                <a:cs typeface="Verdana" panose="020B0604030504040204" pitchFamily="34" charset="0"/>
                <a:sym typeface="Symbol" pitchFamily="18" charset="2"/>
              </a:rPr>
              <a:t>c</a:t>
            </a:r>
            <a:endPar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marL="182858" indent="-182858">
              <a:spcAft>
                <a:spcPts val="600"/>
              </a:spcAft>
              <a:buFont typeface="Arial" panose="020B0604020202020204" pitchFamily="34" charset="0"/>
              <a:buChar char="•"/>
            </a:pPr>
            <a:r>
              <a:rPr lang="en-US" sz="24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Errors due to inadequate sampling</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If ergodic hypothesis does not hold</a:t>
            </a:r>
          </a:p>
          <a:p>
            <a:pPr marL="640000" lvl="2" indent="-182858">
              <a:spcAft>
                <a:spcPts val="12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Not reproducible</a:t>
            </a:r>
          </a:p>
          <a:p>
            <a:pPr marL="182858" indent="-182858">
              <a:spcAft>
                <a:spcPts val="600"/>
              </a:spcAft>
              <a:buFont typeface="Arial" panose="020B0604020202020204" pitchFamily="34" charset="0"/>
              <a:buChar char="•"/>
            </a:pPr>
            <a:r>
              <a:rPr lang="en-US" sz="24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Statistical errors</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Random fluctuations in measurement</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Usual statistical analysis can be applied, but beware of correlations between points </a:t>
            </a:r>
          </a:p>
          <a:p>
            <a:pPr marL="182858" lvl="1" indent="-182858">
              <a:spcAft>
                <a:spcPts val="600"/>
              </a:spcAft>
              <a:buFont typeface="Arial" panose="020B0604020202020204" pitchFamily="34" charset="0"/>
              <a:buChar char="•"/>
            </a:pPr>
            <a:endParaRPr lang="en-US" sz="1600" baseline="30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spTree>
    <p:extLst>
      <p:ext uri="{BB962C8B-B14F-4D97-AF65-F5344CB8AC3E}">
        <p14:creationId xmlns:p14="http://schemas.microsoft.com/office/powerpoint/2010/main" val="968990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Error analysis</a:t>
            </a:r>
            <a:endParaRPr lang="en-GB" b="1" dirty="0"/>
          </a:p>
        </p:txBody>
      </p:sp>
      <p:sp>
        <p:nvSpPr>
          <p:cNvPr id="16" name="TextBox 15"/>
          <p:cNvSpPr txBox="1"/>
          <p:nvPr/>
        </p:nvSpPr>
        <p:spPr>
          <a:xfrm>
            <a:off x="253663" y="678133"/>
            <a:ext cx="8806104" cy="2323713"/>
          </a:xfrm>
          <a:prstGeom prst="rect">
            <a:avLst/>
          </a:prstGeom>
          <a:noFill/>
        </p:spPr>
        <p:txBody>
          <a:bodyPr wrap="square" rtlCol="0">
            <a:spAutoFit/>
          </a:bodyPr>
          <a:lstStyle/>
          <a:p>
            <a:pPr>
              <a:spcAft>
                <a:spcPts val="1200"/>
              </a:spcAft>
            </a:pPr>
            <a:r>
              <a:rPr lang="en-US" sz="24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Error in correlated measurements</a:t>
            </a:r>
          </a:p>
          <a:p>
            <a:pPr marL="640000" lvl="2" indent="-182858">
              <a:spcAft>
                <a:spcPts val="12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If we evaluate a given property X at different times, we can use standard statistical methods to compute </a:t>
            </a:r>
            <a:r>
              <a:rPr lang="en-US" sz="1600" dirty="0">
                <a:latin typeface="Verdana" panose="020B0604030504040204" pitchFamily="34" charset="0"/>
                <a:ea typeface="Verdana" panose="020B0604030504040204" pitchFamily="34" charset="0"/>
                <a:cs typeface="Verdana" panose="020B0604030504040204" pitchFamily="34" charset="0"/>
                <a:sym typeface="Symbol"/>
              </a:rPr>
              <a:t>X and </a:t>
            </a:r>
            <a:r>
              <a:rPr lang="en-US" sz="1600" baseline="-25000" dirty="0">
                <a:latin typeface="Verdana" panose="020B0604030504040204" pitchFamily="34" charset="0"/>
                <a:ea typeface="Verdana" panose="020B0604030504040204" pitchFamily="34" charset="0"/>
                <a:cs typeface="Verdana" panose="020B0604030504040204" pitchFamily="34" charset="0"/>
                <a:sym typeface="Symbol"/>
              </a:rPr>
              <a:t>X</a:t>
            </a:r>
            <a:r>
              <a:rPr lang="en-US" sz="1600" dirty="0">
                <a:latin typeface="Verdana" panose="020B0604030504040204" pitchFamily="34" charset="0"/>
                <a:ea typeface="Verdana" panose="020B0604030504040204" pitchFamily="34" charset="0"/>
                <a:cs typeface="Verdana" panose="020B0604030504040204" pitchFamily="34" charset="0"/>
                <a:sym typeface="Symbol"/>
              </a:rPr>
              <a:t>. But contrary to most experimental data, our X</a:t>
            </a:r>
            <a:r>
              <a:rPr lang="en-US" sz="1600" baseline="-25000" dirty="0">
                <a:latin typeface="Verdana" panose="020B0604030504040204" pitchFamily="34" charset="0"/>
                <a:ea typeface="Verdana" panose="020B0604030504040204" pitchFamily="34" charset="0"/>
                <a:cs typeface="Verdana" panose="020B0604030504040204" pitchFamily="34" charset="0"/>
                <a:sym typeface="Symbol"/>
              </a:rPr>
              <a:t>i</a:t>
            </a:r>
            <a:r>
              <a:rPr lang="en-US" sz="1600" dirty="0">
                <a:latin typeface="Verdana" panose="020B0604030504040204" pitchFamily="34" charset="0"/>
                <a:ea typeface="Verdana" panose="020B0604030504040204" pitchFamily="34" charset="0"/>
                <a:cs typeface="Verdana" panose="020B0604030504040204" pitchFamily="34" charset="0"/>
                <a:sym typeface="Symbol"/>
              </a:rPr>
              <a:t> “measurements” are likely to be highly correlated, making </a:t>
            </a:r>
            <a:r>
              <a:rPr lang="en-US" sz="1600" baseline="-25000" dirty="0">
                <a:latin typeface="Verdana" panose="020B0604030504040204" pitchFamily="34" charset="0"/>
                <a:ea typeface="Verdana" panose="020B0604030504040204" pitchFamily="34" charset="0"/>
                <a:cs typeface="Verdana" panose="020B0604030504040204" pitchFamily="34" charset="0"/>
                <a:sym typeface="Symbol"/>
              </a:rPr>
              <a:t>X</a:t>
            </a:r>
            <a:r>
              <a:rPr lang="en-US" sz="1600" dirty="0">
                <a:latin typeface="Verdana" panose="020B0604030504040204" pitchFamily="34" charset="0"/>
                <a:ea typeface="Verdana" panose="020B0604030504040204" pitchFamily="34" charset="0"/>
                <a:cs typeface="Verdana" panose="020B0604030504040204" pitchFamily="34" charset="0"/>
                <a:sym typeface="Symbol"/>
              </a:rPr>
              <a:t> to be</a:t>
            </a:r>
            <a:r>
              <a:rPr lang="en-US" sz="1600" dirty="0">
                <a:latin typeface="Verdana" panose="020B0604030504040204" pitchFamily="34" charset="0"/>
                <a:ea typeface="Verdana" panose="020B0604030504040204" pitchFamily="34" charset="0"/>
                <a:cs typeface="Verdana" panose="020B0604030504040204" pitchFamily="34" charset="0"/>
              </a:rPr>
              <a:t> underestimated </a:t>
            </a:r>
          </a:p>
          <a:p>
            <a:pPr marL="640000"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The correct variance can be computed as</a:t>
            </a:r>
          </a:p>
          <a:p>
            <a:pPr marL="640000" lvl="2" indent="-182858">
              <a:spcAft>
                <a:spcPts val="600"/>
              </a:spcAft>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4" name="Rectangle 3"/>
              <p:cNvSpPr/>
              <p:nvPr/>
            </p:nvSpPr>
            <p:spPr>
              <a:xfrm>
                <a:off x="1220811" y="2603652"/>
                <a:ext cx="5854578" cy="953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𝝈</m:t>
                          </m:r>
                        </m:e>
                        <m:sup>
                          <m:r>
                            <a:rPr lang="en-US" sz="2400" b="1" i="1">
                              <a:latin typeface="Cambria Math" panose="02040503050406030204" pitchFamily="18" charset="0"/>
                              <a:ea typeface="Cambria Math" panose="02040503050406030204" pitchFamily="18" charset="0"/>
                            </a:rPr>
                            <m:t>𝟐</m:t>
                          </m:r>
                        </m:sup>
                      </m:sSup>
                      <m:d>
                        <m:dPr>
                          <m:ctrlPr>
                            <a:rPr lang="en-US" sz="2400" b="1" i="1">
                              <a:latin typeface="Cambria Math" panose="02040503050406030204" pitchFamily="18" charset="0"/>
                              <a:ea typeface="Cambria Math" panose="02040503050406030204" pitchFamily="18" charset="0"/>
                            </a:rPr>
                          </m:ctrlPr>
                        </m:dPr>
                        <m:e>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𝑿</m:t>
                              </m:r>
                            </m:e>
                          </m:d>
                        </m:e>
                      </m:d>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𝟏</m:t>
                          </m:r>
                        </m:num>
                        <m:den>
                          <m:r>
                            <a:rPr lang="en-US" sz="2400" b="1" i="1">
                              <a:latin typeface="Cambria Math" panose="02040503050406030204" pitchFamily="18" charset="0"/>
                              <a:ea typeface="Cambria Math" panose="02040503050406030204" pitchFamily="18" charset="0"/>
                            </a:rPr>
                            <m:t>𝑴</m:t>
                          </m:r>
                        </m:den>
                      </m:f>
                      <m:nary>
                        <m:naryPr>
                          <m:chr m:val="∑"/>
                          <m:ctrlPr>
                            <a:rPr lang="en-US" sz="2400" b="1" i="1">
                              <a:latin typeface="Cambria Math" panose="02040503050406030204" pitchFamily="18" charset="0"/>
                              <a:ea typeface="Cambria Math" panose="02040503050406030204" pitchFamily="18" charset="0"/>
                            </a:rPr>
                          </m:ctrlPr>
                        </m:naryPr>
                        <m:sub>
                          <m:r>
                            <m:rPr>
                              <m:brk m:alnAt="23"/>
                            </m:rPr>
                            <a:rPr lang="en-US" sz="2400" b="1" i="1">
                              <a:latin typeface="Cambria Math" panose="02040503050406030204" pitchFamily="18" charset="0"/>
                              <a:ea typeface="Cambria Math" panose="02040503050406030204" pitchFamily="18" charset="0"/>
                            </a:rPr>
                            <m:t>𝒊</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𝑴</m:t>
                          </m:r>
                        </m:sup>
                        <m:e>
                          <m:sSup>
                            <m:sSupPr>
                              <m:ctrlPr>
                                <a:rPr lang="en-US" sz="2400" b="1" i="1">
                                  <a:latin typeface="Cambria Math" panose="02040503050406030204" pitchFamily="18" charset="0"/>
                                  <a:ea typeface="Cambria Math" panose="02040503050406030204" pitchFamily="18" charset="0"/>
                                </a:rPr>
                              </m:ctrlPr>
                            </m:sSupPr>
                            <m:e>
                              <m:d>
                                <m:dPr>
                                  <m:ctrlPr>
                                    <a:rPr lang="en-US" sz="2400" b="1"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𝑿</m:t>
                                      </m:r>
                                    </m:e>
                                    <m:sub>
                                      <m:r>
                                        <a:rPr lang="en-US" sz="2400" b="1" i="1">
                                          <a:latin typeface="Cambria Math" panose="02040503050406030204" pitchFamily="18" charset="0"/>
                                          <a:ea typeface="Cambria Math" panose="02040503050406030204" pitchFamily="18" charset="0"/>
                                        </a:rPr>
                                        <m:t>𝒊</m:t>
                                      </m:r>
                                    </m:sub>
                                  </m:sSub>
                                  <m:r>
                                    <a:rPr lang="en-US" sz="2400" b="1" i="1">
                                      <a:latin typeface="Cambria Math" panose="02040503050406030204" pitchFamily="18" charset="0"/>
                                      <a:ea typeface="Cambria Math" panose="02040503050406030204" pitchFamily="18" charset="0"/>
                                    </a:rPr>
                                    <m:t>−</m:t>
                                  </m:r>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𝑿</m:t>
                                      </m:r>
                                    </m:e>
                                  </m:d>
                                </m:e>
                              </m:d>
                            </m:e>
                            <m:sup>
                              <m:r>
                                <a:rPr lang="en-US" sz="2400" b="1" i="1">
                                  <a:latin typeface="Cambria Math" panose="02040503050406030204" pitchFamily="18" charset="0"/>
                                  <a:ea typeface="Cambria Math" panose="02040503050406030204" pitchFamily="18" charset="0"/>
                                </a:rPr>
                                <m:t>𝟐</m:t>
                              </m:r>
                            </m:sup>
                          </m:sSup>
                        </m:e>
                      </m:nary>
                      <m:r>
                        <a:rPr lang="en-US" sz="2400" b="1" i="1">
                          <a:latin typeface="Cambria Math" panose="02040503050406030204" pitchFamily="18" charset="0"/>
                          <a:ea typeface="Cambria Math" panose="02040503050406030204" pitchFamily="18" charset="0"/>
                        </a:rPr>
                        <m:t>×</m:t>
                      </m:r>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𝟏</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𝟐</m:t>
                          </m:r>
                          <m:nary>
                            <m:naryPr>
                              <m:chr m:val="∑"/>
                              <m:supHide m:val="on"/>
                              <m:ctrlPr>
                                <a:rPr lang="en-US" sz="2400" b="1" i="1">
                                  <a:latin typeface="Cambria Math" panose="02040503050406030204" pitchFamily="18" charset="0"/>
                                  <a:ea typeface="Cambria Math" panose="02040503050406030204" pitchFamily="18" charset="0"/>
                                </a:rPr>
                              </m:ctrlPr>
                            </m:naryPr>
                            <m:sub>
                              <m:r>
                                <m:rPr>
                                  <m:brk m:alnAt="7"/>
                                </m:rPr>
                                <a:rPr lang="en-US" sz="2400" b="1" i="1">
                                  <a:latin typeface="Cambria Math" panose="02040503050406030204" pitchFamily="18" charset="0"/>
                                  <a:ea typeface="Cambria Math" panose="02040503050406030204" pitchFamily="18" charset="0"/>
                                </a:rPr>
                                <m:t>𝝁</m:t>
                              </m:r>
                            </m:sub>
                            <m:sup/>
                            <m:e>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𝟏</m:t>
                                  </m:r>
                                  <m:r>
                                    <a:rPr lang="en-US" sz="2400" b="1" i="1">
                                      <a:latin typeface="Cambria Math" panose="02040503050406030204" pitchFamily="18" charset="0"/>
                                      <a:ea typeface="Cambria Math" panose="02040503050406030204" pitchFamily="18" charset="0"/>
                                    </a:rPr>
                                    <m:t>−</m:t>
                                  </m:r>
                                  <m:f>
                                    <m:fPr>
                                      <m:ctrlPr>
                                        <a:rPr lang="en-US" sz="2400" b="1" i="1">
                                          <a:latin typeface="Cambria Math" panose="02040503050406030204" pitchFamily="18" charset="0"/>
                                          <a:ea typeface="Cambria Math" panose="02040503050406030204" pitchFamily="18" charset="0"/>
                                        </a:rPr>
                                      </m:ctrlPr>
                                    </m:fPr>
                                    <m:num>
                                      <m:r>
                                        <a:rPr lang="en-US" sz="2400" b="1" i="1">
                                          <a:latin typeface="Cambria Math" panose="02040503050406030204" pitchFamily="18" charset="0"/>
                                          <a:ea typeface="Cambria Math" panose="02040503050406030204" pitchFamily="18" charset="0"/>
                                        </a:rPr>
                                        <m:t>𝝁</m:t>
                                      </m:r>
                                    </m:num>
                                    <m:den>
                                      <m:r>
                                        <a:rPr lang="en-US" sz="2400" b="1" i="1">
                                          <a:latin typeface="Cambria Math" panose="02040503050406030204" pitchFamily="18" charset="0"/>
                                          <a:ea typeface="Cambria Math" panose="02040503050406030204" pitchFamily="18" charset="0"/>
                                        </a:rPr>
                                        <m:t>𝑴</m:t>
                                      </m:r>
                                    </m:den>
                                  </m:f>
                                </m:e>
                              </m:d>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m:t>
                                  </m:r>
                                </m:e>
                                <m:sub>
                                  <m:r>
                                    <a:rPr lang="en-US" sz="2400" b="1" i="1">
                                      <a:latin typeface="Cambria Math" panose="02040503050406030204" pitchFamily="18" charset="0"/>
                                      <a:ea typeface="Cambria Math" panose="02040503050406030204" pitchFamily="18" charset="0"/>
                                    </a:rPr>
                                    <m:t>𝝁</m:t>
                                  </m:r>
                                </m:sub>
                              </m:sSub>
                            </m:e>
                          </m:nary>
                        </m:e>
                      </m:d>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220811" y="2603652"/>
                <a:ext cx="5854578" cy="953441"/>
              </a:xfrm>
              <a:prstGeom prst="rect">
                <a:avLst/>
              </a:prstGeom>
              <a:blipFill rotWithShape="0">
                <a:blip r:embed="rId3"/>
                <a:stretch>
                  <a:fillRect r="-20499" b="-191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30187" y="3816322"/>
                <a:ext cx="2592288" cy="819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ea typeface="Cambria Math" panose="02040503050406030204" pitchFamily="18" charset="0"/>
                            </a:rPr>
                            <m:t>𝜇</m:t>
                          </m:r>
                        </m:sub>
                      </m:sSub>
                      <m:r>
                        <a:rPr lang="en-US" sz="2400" i="1">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𝜇</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0</m:t>
                                  </m:r>
                                </m:sub>
                              </m:sSub>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e>
                              </m:d>
                            </m:e>
                            <m:sup>
                              <m:r>
                                <a:rPr lang="en-US" sz="2400" i="1">
                                  <a:latin typeface="Cambria Math" panose="02040503050406030204" pitchFamily="18" charset="0"/>
                                </a:rPr>
                                <m:t>2</m:t>
                              </m:r>
                            </m:sup>
                          </m:sSup>
                        </m:num>
                        <m:den>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𝑋</m:t>
                                  </m:r>
                                </m:e>
                                <m:sup>
                                  <m:r>
                                    <a:rPr lang="en-US" sz="2400" i="1">
                                      <a:latin typeface="Cambria Math" panose="02040503050406030204" pitchFamily="18" charset="0"/>
                                    </a:rPr>
                                    <m:t>2</m:t>
                                  </m:r>
                                </m:sup>
                              </m:sSup>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e>
                              </m:d>
                            </m:e>
                            <m:sup>
                              <m:r>
                                <a:rPr lang="en-US" sz="2400" i="1">
                                  <a:latin typeface="Cambria Math" panose="02040503050406030204" pitchFamily="18" charset="0"/>
                                </a:rPr>
                                <m:t>2</m:t>
                              </m:r>
                            </m:sup>
                          </m:sSup>
                        </m:den>
                      </m:f>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430187" y="3816322"/>
                <a:ext cx="2592288" cy="819327"/>
              </a:xfrm>
              <a:prstGeom prst="rect">
                <a:avLst/>
              </a:prstGeom>
              <a:blipFill rotWithShape="0">
                <a:blip r:embed="rId4"/>
                <a:stretch>
                  <a:fillRect/>
                </a:stretch>
              </a:blipFill>
            </p:spPr>
            <p:txBody>
              <a:bodyPr/>
              <a:lstStyle/>
              <a:p>
                <a:r>
                  <a:rPr lang="en-GB">
                    <a:noFill/>
                  </a:rPr>
                  <a:t> </a:t>
                </a:r>
              </a:p>
            </p:txBody>
          </p:sp>
        </mc:Fallback>
      </mc:AlternateContent>
      <p:sp>
        <p:nvSpPr>
          <p:cNvPr id="3" name="TextBox 2"/>
          <p:cNvSpPr txBox="1"/>
          <p:nvPr/>
        </p:nvSpPr>
        <p:spPr>
          <a:xfrm>
            <a:off x="1671205" y="4056708"/>
            <a:ext cx="619080"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with</a:t>
            </a:r>
            <a:endParaRPr lang="en-GB"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48658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b="1" dirty="0" smtClean="0"/>
              <a:t>Error analysis</a:t>
            </a:r>
            <a:endParaRPr lang="en-GB" b="1" dirty="0"/>
          </a:p>
        </p:txBody>
      </p:sp>
      <p:sp>
        <p:nvSpPr>
          <p:cNvPr id="16" name="TextBox 15"/>
          <p:cNvSpPr txBox="1"/>
          <p:nvPr/>
        </p:nvSpPr>
        <p:spPr>
          <a:xfrm>
            <a:off x="153492" y="547952"/>
            <a:ext cx="8806104" cy="1938992"/>
          </a:xfrm>
          <a:prstGeom prst="rect">
            <a:avLst/>
          </a:prstGeom>
          <a:noFill/>
        </p:spPr>
        <p:txBody>
          <a:bodyPr wrap="square" rtlCol="0">
            <a:spAutoFit/>
          </a:bodyPr>
          <a:lstStyle/>
          <a:p>
            <a:pPr>
              <a:spcAft>
                <a:spcPts val="600"/>
              </a:spcAft>
            </a:pPr>
            <a:r>
              <a:rPr lang="en-US"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Error in correlated measurements: Block averaging method</a:t>
            </a:r>
          </a:p>
          <a:p>
            <a:pPr marL="365718" lvl="2" indent="-182858">
              <a:spcAft>
                <a:spcPts val="600"/>
              </a:spcAft>
              <a:buFont typeface="Arial" panose="020B0604020202020204" pitchFamily="34" charset="0"/>
              <a:buChar char="•"/>
            </a:pPr>
            <a:r>
              <a:rPr lang="en-US" sz="1600" dirty="0" err="1">
                <a:latin typeface="Verdana" panose="020B0604030504040204" pitchFamily="34" charset="0"/>
                <a:ea typeface="Verdana" panose="020B0604030504040204" pitchFamily="34" charset="0"/>
                <a:cs typeface="Verdana" panose="020B0604030504040204" pitchFamily="34" charset="0"/>
              </a:rPr>
              <a:t>Flyvbjerg</a:t>
            </a:r>
            <a:r>
              <a:rPr lang="en-US" sz="1600" dirty="0">
                <a:latin typeface="Verdana" panose="020B0604030504040204" pitchFamily="34" charset="0"/>
                <a:ea typeface="Verdana" panose="020B0604030504040204" pitchFamily="34" charset="0"/>
                <a:cs typeface="Verdana" panose="020B0604030504040204" pitchFamily="34" charset="0"/>
              </a:rPr>
              <a:t> and Petersen, </a:t>
            </a:r>
            <a:r>
              <a:rPr lang="en-US" sz="1600" i="1" dirty="0">
                <a:latin typeface="Verdana" panose="020B0604030504040204" pitchFamily="34" charset="0"/>
                <a:ea typeface="Verdana" panose="020B0604030504040204" pitchFamily="34" charset="0"/>
                <a:cs typeface="Verdana" panose="020B0604030504040204" pitchFamily="34" charset="0"/>
              </a:rPr>
              <a:t>J. Chem. Phys. </a:t>
            </a:r>
            <a:r>
              <a:rPr lang="en-US" sz="1600" b="1" dirty="0">
                <a:latin typeface="Verdana" panose="020B0604030504040204" pitchFamily="34" charset="0"/>
                <a:ea typeface="Verdana" panose="020B0604030504040204" pitchFamily="34" charset="0"/>
                <a:cs typeface="Verdana" panose="020B0604030504040204" pitchFamily="34" charset="0"/>
              </a:rPr>
              <a:t>91</a:t>
            </a:r>
            <a:r>
              <a:rPr lang="en-US" sz="1600" dirty="0">
                <a:latin typeface="Verdana" panose="020B0604030504040204" pitchFamily="34" charset="0"/>
                <a:ea typeface="Verdana" panose="020B0604030504040204" pitchFamily="34" charset="0"/>
                <a:cs typeface="Verdana" panose="020B0604030504040204" pitchFamily="34" charset="0"/>
              </a:rPr>
              <a:t>, 461 (1989)</a:t>
            </a:r>
          </a:p>
          <a:p>
            <a:pPr marL="365718"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Calculate averages over M</a:t>
            </a:r>
            <a:r>
              <a:rPr lang="en-US" sz="1600" baseline="-25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b</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blocks of increasing size b</a:t>
            </a:r>
          </a:p>
          <a:p>
            <a:pPr marL="365718" lvl="2" indent="-182858">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As b increases, the blocks are less correlated until they become statistically independent. Then a plateau is observed which gives us the correct </a:t>
            </a:r>
          </a:p>
          <a:p>
            <a:pPr marL="640000" lvl="2" indent="-182858">
              <a:spcAft>
                <a:spcPts val="600"/>
              </a:spcAft>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p:pic>
        <p:nvPicPr>
          <p:cNvPr id="7" name="Picture 5"/>
          <p:cNvPicPr>
            <a:picLocks noChangeAspect="1" noChangeArrowheads="1"/>
          </p:cNvPicPr>
          <p:nvPr/>
        </p:nvPicPr>
        <p:blipFill>
          <a:blip r:embed="rId3" cstate="print"/>
          <a:srcRect/>
          <a:stretch>
            <a:fillRect/>
          </a:stretch>
        </p:blipFill>
        <p:spPr bwMode="auto">
          <a:xfrm>
            <a:off x="2392302" y="2249991"/>
            <a:ext cx="3819671" cy="2682915"/>
          </a:xfrm>
          <a:prstGeom prst="rect">
            <a:avLst/>
          </a:prstGeom>
          <a:noFill/>
          <a:ln w="19050" cap="sq">
            <a:solidFill>
              <a:schemeClr val="tx1"/>
            </a:solidFill>
            <a:miter lim="800000"/>
            <a:headEnd type="none" w="sm" len="sm"/>
            <a:tailEnd type="none" w="sm" len="sm"/>
          </a:ln>
        </p:spPr>
      </p:pic>
    </p:spTree>
    <p:extLst>
      <p:ext uri="{BB962C8B-B14F-4D97-AF65-F5344CB8AC3E}">
        <p14:creationId xmlns:p14="http://schemas.microsoft.com/office/powerpoint/2010/main" val="2555112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4763" y="20365"/>
            <a:ext cx="8727371" cy="548559"/>
          </a:xfrm>
        </p:spPr>
        <p:txBody>
          <a:bodyPr/>
          <a:lstStyle/>
          <a:p>
            <a:r>
              <a:rPr lang="en-US" b="1" dirty="0" smtClean="0"/>
              <a:t>Error analysis</a:t>
            </a:r>
            <a:endParaRPr lang="en-GB" b="1" dirty="0"/>
          </a:p>
        </p:txBody>
      </p:sp>
      <mc:AlternateContent xmlns:mc="http://schemas.openxmlformats.org/markup-compatibility/2006" xmlns:a14="http://schemas.microsoft.com/office/drawing/2010/main">
        <mc:Choice Requires="a14">
          <p:sp>
            <p:nvSpPr>
              <p:cNvPr id="16" name="TextBox 15"/>
              <p:cNvSpPr txBox="1"/>
              <p:nvPr/>
            </p:nvSpPr>
            <p:spPr>
              <a:xfrm>
                <a:off x="74759" y="605341"/>
                <a:ext cx="8806104" cy="4304640"/>
              </a:xfrm>
              <a:prstGeom prst="rect">
                <a:avLst/>
              </a:prstGeom>
              <a:noFill/>
            </p:spPr>
            <p:txBody>
              <a:bodyPr wrap="square" rtlCol="0">
                <a:spAutoFit/>
              </a:bodyPr>
              <a:lstStyle/>
              <a:p>
                <a:pPr>
                  <a:spcAft>
                    <a:spcPts val="600"/>
                  </a:spcAft>
                </a:pPr>
                <a:r>
                  <a:rPr lang="en-US" sz="24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Error in time correlation functions</a:t>
                </a:r>
              </a:p>
              <a:p>
                <a:pPr marL="365718" lvl="2" indent="-182858">
                  <a:spcAft>
                    <a:spcPts val="600"/>
                  </a:spcAft>
                  <a:buFont typeface="Arial" panose="020B0604020202020204" pitchFamily="34" charset="0"/>
                  <a:buChar char="•"/>
                </a:pPr>
                <a:r>
                  <a:rPr lang="en-US" sz="1600" dirty="0" err="1">
                    <a:latin typeface="Verdana" panose="020B0604030504040204" pitchFamily="34" charset="0"/>
                    <a:ea typeface="Verdana" panose="020B0604030504040204" pitchFamily="34" charset="0"/>
                    <a:cs typeface="Verdana" panose="020B0604030504040204" pitchFamily="34" charset="0"/>
                  </a:rPr>
                  <a:t>Zwanzig</a:t>
                </a:r>
                <a:r>
                  <a:rPr lang="en-US" sz="1600" dirty="0">
                    <a:latin typeface="Verdana" panose="020B0604030504040204" pitchFamily="34" charset="0"/>
                    <a:ea typeface="Verdana" panose="020B0604030504040204" pitchFamily="34" charset="0"/>
                    <a:cs typeface="Verdana" panose="020B0604030504040204" pitchFamily="34" charset="0"/>
                  </a:rPr>
                  <a:t> and </a:t>
                </a:r>
                <a:r>
                  <a:rPr lang="en-US" sz="1600" dirty="0" err="1">
                    <a:latin typeface="Verdana" panose="020B0604030504040204" pitchFamily="34" charset="0"/>
                    <a:ea typeface="Verdana" panose="020B0604030504040204" pitchFamily="34" charset="0"/>
                    <a:cs typeface="Verdana" panose="020B0604030504040204" pitchFamily="34" charset="0"/>
                  </a:rPr>
                  <a:t>Ailawadi</a:t>
                </a:r>
                <a:r>
                  <a:rPr lang="en-US" sz="1600" dirty="0">
                    <a:latin typeface="Verdana" panose="020B0604030504040204" pitchFamily="34" charset="0"/>
                    <a:ea typeface="Verdana" panose="020B0604030504040204" pitchFamily="34" charset="0"/>
                    <a:cs typeface="Verdana" panose="020B0604030504040204" pitchFamily="34" charset="0"/>
                  </a:rPr>
                  <a:t>, </a:t>
                </a:r>
                <a:r>
                  <a:rPr lang="en-US" sz="1600" i="1" dirty="0">
                    <a:latin typeface="Verdana" panose="020B0604030504040204" pitchFamily="34" charset="0"/>
                    <a:ea typeface="Verdana" panose="020B0604030504040204" pitchFamily="34" charset="0"/>
                    <a:cs typeface="Verdana" panose="020B0604030504040204" pitchFamily="34" charset="0"/>
                  </a:rPr>
                  <a:t>Phys. Rev. </a:t>
                </a:r>
                <a:r>
                  <a:rPr lang="en-US" sz="1600" b="1" dirty="0">
                    <a:latin typeface="Verdana" panose="020B0604030504040204" pitchFamily="34" charset="0"/>
                    <a:ea typeface="Verdana" panose="020B0604030504040204" pitchFamily="34" charset="0"/>
                    <a:cs typeface="Verdana" panose="020B0604030504040204" pitchFamily="34" charset="0"/>
                  </a:rPr>
                  <a:t>182</a:t>
                </a:r>
                <a:r>
                  <a:rPr lang="en-US" sz="1600" dirty="0">
                    <a:latin typeface="Verdana" panose="020B0604030504040204" pitchFamily="34" charset="0"/>
                    <a:ea typeface="Verdana" panose="020B0604030504040204" pitchFamily="34" charset="0"/>
                    <a:cs typeface="Verdana" panose="020B0604030504040204" pitchFamily="34" charset="0"/>
                  </a:rPr>
                  <a:t>, 280 (1969)</a:t>
                </a:r>
              </a:p>
              <a:p>
                <a:pPr marL="365718" lvl="2" indent="-182858">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For an autocorrelation function </a:t>
                </a:r>
                <a14:m>
                  <m:oMath xmlns:m="http://schemas.openxmlformats.org/officeDocument/2006/math">
                    <m:sSubSup>
                      <m:sSubSupPr>
                        <m:ctrlPr>
                          <a:rPr lang="en-US" sz="1600" i="1">
                            <a:latin typeface="Cambria Math" panose="02040503050406030204" pitchFamily="18" charset="0"/>
                            <a:ea typeface="Verdana" panose="020B0604030504040204" pitchFamily="34" charset="0"/>
                            <a:cs typeface="Verdana" panose="020B0604030504040204" pitchFamily="34" charset="0"/>
                          </a:rPr>
                        </m:ctrlPr>
                      </m:sSubSupPr>
                      <m:e>
                        <m:r>
                          <a:rPr lang="en-US" sz="1600" i="1">
                            <a:latin typeface="Cambria Math" panose="02040503050406030204" pitchFamily="18" charset="0"/>
                            <a:ea typeface="Verdana" panose="020B0604030504040204" pitchFamily="34" charset="0"/>
                            <a:cs typeface="Verdana" panose="020B0604030504040204" pitchFamily="34" charset="0"/>
                          </a:rPr>
                          <m:t>𝐶</m:t>
                        </m:r>
                      </m:e>
                      <m:sub>
                        <m:r>
                          <a:rPr lang="en-US" sz="1600" i="1">
                            <a:latin typeface="Cambria Math" panose="02040503050406030204" pitchFamily="18" charset="0"/>
                            <a:ea typeface="Verdana" panose="020B0604030504040204" pitchFamily="34" charset="0"/>
                            <a:cs typeface="Verdana" panose="020B0604030504040204" pitchFamily="34" charset="0"/>
                          </a:rPr>
                          <m:t>𝑋</m:t>
                        </m:r>
                      </m:sub>
                      <m:sup>
                        <m:r>
                          <a:rPr lang="en-US" sz="1600" i="1">
                            <a:latin typeface="Cambria Math" panose="02040503050406030204" pitchFamily="18" charset="0"/>
                            <a:ea typeface="Verdana" panose="020B0604030504040204" pitchFamily="34" charset="0"/>
                            <a:cs typeface="Verdana" panose="020B0604030504040204" pitchFamily="34" charset="0"/>
                          </a:rPr>
                          <m:t>𝑀𝐷</m:t>
                        </m:r>
                      </m:sup>
                    </m:sSubSup>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r>
                          <a:rPr lang="en-US" sz="1600" i="1">
                            <a:latin typeface="Cambria Math" panose="02040503050406030204" pitchFamily="18" charset="0"/>
                            <a:ea typeface="Verdana" panose="020B0604030504040204" pitchFamily="34" charset="0"/>
                            <a:cs typeface="Verdana" panose="020B0604030504040204" pitchFamily="34" charset="0"/>
                          </a:rPr>
                          <m:t>𝑡</m:t>
                        </m:r>
                      </m:e>
                    </m:d>
                    <m:r>
                      <a:rPr lang="en-US" sz="1600" i="1">
                        <a:latin typeface="Cambria Math" panose="02040503050406030204" pitchFamily="18" charset="0"/>
                        <a:ea typeface="Verdana" panose="020B0604030504040204" pitchFamily="34" charset="0"/>
                        <a:cs typeface="Verdana" panose="020B0604030504040204" pitchFamily="34" charset="0"/>
                      </a:rPr>
                      <m:t>=</m:t>
                    </m:r>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d>
                          <m:dPr>
                            <m:begChr m:val="⟨"/>
                            <m:endChr m:val="⟩"/>
                            <m:ctrlPr>
                              <a:rPr lang="en-US" sz="1600" i="1">
                                <a:latin typeface="Cambria Math" panose="02040503050406030204" pitchFamily="18" charset="0"/>
                                <a:ea typeface="Verdana" panose="020B0604030504040204" pitchFamily="34" charset="0"/>
                                <a:cs typeface="Verdana" panose="020B0604030504040204" pitchFamily="34" charset="0"/>
                              </a:rPr>
                            </m:ctrlPr>
                          </m:dPr>
                          <m:e>
                            <m:r>
                              <a:rPr lang="en-US" sz="1600" i="1">
                                <a:latin typeface="Cambria Math" panose="02040503050406030204" pitchFamily="18" charset="0"/>
                                <a:ea typeface="Verdana" panose="020B0604030504040204" pitchFamily="34" charset="0"/>
                                <a:cs typeface="Verdana" panose="020B0604030504040204" pitchFamily="34" charset="0"/>
                              </a:rPr>
                              <m:t>𝑋</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r>
                                  <a:rPr lang="en-US" sz="1600" i="1">
                                    <a:latin typeface="Cambria Math" panose="02040503050406030204" pitchFamily="18" charset="0"/>
                                    <a:ea typeface="Verdana" panose="020B0604030504040204" pitchFamily="34" charset="0"/>
                                    <a:cs typeface="Verdana" panose="020B0604030504040204" pitchFamily="34" charset="0"/>
                                  </a:rPr>
                                  <m:t>+</m:t>
                                </m:r>
                                <m:r>
                                  <a:rPr lang="en-US" sz="1600" i="1">
                                    <a:latin typeface="Cambria Math" panose="02040503050406030204" pitchFamily="18" charset="0"/>
                                    <a:ea typeface="Verdana" panose="020B0604030504040204" pitchFamily="34" charset="0"/>
                                    <a:cs typeface="Verdana" panose="020B0604030504040204" pitchFamily="34" charset="0"/>
                                  </a:rPr>
                                  <m:t>𝑡</m:t>
                                </m:r>
                              </m:e>
                            </m:d>
                            <m:r>
                              <a:rPr lang="en-US" sz="1600" i="1">
                                <a:latin typeface="Cambria Math" panose="02040503050406030204" pitchFamily="18" charset="0"/>
                                <a:ea typeface="Verdana" panose="020B0604030504040204" pitchFamily="34" charset="0"/>
                                <a:cs typeface="Verdana" panose="020B0604030504040204" pitchFamily="34" charset="0"/>
                              </a:rPr>
                              <m:t>𝑋</m:t>
                            </m:r>
                            <m:d>
                              <m:dPr>
                                <m:ctrlPr>
                                  <a:rPr lang="en-US" sz="1600" i="1">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latin typeface="Cambria Math" panose="02040503050406030204" pitchFamily="18" charset="0"/>
                                        <a:ea typeface="Verdana" panose="020B0604030504040204" pitchFamily="34" charset="0"/>
                                        <a:cs typeface="Verdana" panose="020B0604030504040204" pitchFamily="34" charset="0"/>
                                      </a:rPr>
                                    </m:ctrlPr>
                                  </m:sSubPr>
                                  <m:e>
                                    <m:r>
                                      <a:rPr lang="en-US" sz="1600" i="1">
                                        <a:latin typeface="Cambria Math" panose="02040503050406030204" pitchFamily="18" charset="0"/>
                                        <a:ea typeface="Verdana" panose="020B0604030504040204" pitchFamily="34" charset="0"/>
                                        <a:cs typeface="Verdana" panose="020B0604030504040204" pitchFamily="34" charset="0"/>
                                      </a:rPr>
                                      <m:t>𝑡</m:t>
                                    </m:r>
                                  </m:e>
                                  <m:sub>
                                    <m:r>
                                      <a:rPr lang="en-US" sz="1600" i="1">
                                        <a:latin typeface="Cambria Math" panose="02040503050406030204" pitchFamily="18" charset="0"/>
                                        <a:ea typeface="Verdana" panose="020B0604030504040204" pitchFamily="34" charset="0"/>
                                        <a:cs typeface="Verdana" panose="020B0604030504040204" pitchFamily="34" charset="0"/>
                                      </a:rPr>
                                      <m:t>0</m:t>
                                    </m:r>
                                  </m:sub>
                                </m:sSub>
                              </m:e>
                            </m:d>
                          </m:e>
                        </m:d>
                      </m:e>
                      <m:sub>
                        <m:r>
                          <a:rPr lang="en-US" sz="1600" i="1">
                            <a:latin typeface="Cambria Math" panose="02040503050406030204" pitchFamily="18" charset="0"/>
                            <a:ea typeface="Verdana" panose="020B0604030504040204" pitchFamily="34" charset="0"/>
                            <a:cs typeface="Verdana" panose="020B0604030504040204" pitchFamily="34" charset="0"/>
                          </a:rPr>
                          <m:t>𝑀𝐷</m:t>
                        </m:r>
                      </m:sub>
                    </m:sSub>
                  </m:oMath>
                </a14:m>
                <a:r>
                  <a:rPr lang="en-US" sz="1600" dirty="0">
                    <a:latin typeface="Verdana" panose="020B0604030504040204" pitchFamily="34" charset="0"/>
                    <a:ea typeface="Verdana" panose="020B0604030504040204" pitchFamily="34" charset="0"/>
                    <a:cs typeface="Verdana" panose="020B0604030504040204" pitchFamily="34" charset="0"/>
                  </a:rPr>
                  <a:t>, assuming that X(t</a:t>
                </a:r>
                <a:r>
                  <a:rPr lang="en-US" sz="1600" baseline="-25000" dirty="0">
                    <a:latin typeface="Verdana" panose="020B0604030504040204" pitchFamily="34" charset="0"/>
                    <a:ea typeface="Verdana" panose="020B0604030504040204" pitchFamily="34" charset="0"/>
                    <a:cs typeface="Verdana" panose="020B0604030504040204" pitchFamily="34" charset="0"/>
                  </a:rPr>
                  <a:t>0</a:t>
                </a:r>
                <a:r>
                  <a:rPr lang="en-US" sz="1600" dirty="0">
                    <a:latin typeface="Verdana" panose="020B0604030504040204" pitchFamily="34" charset="0"/>
                    <a:ea typeface="Verdana" panose="020B0604030504040204" pitchFamily="34" charset="0"/>
                    <a:cs typeface="Verdana" panose="020B0604030504040204" pitchFamily="34" charset="0"/>
                  </a:rPr>
                  <a:t>) is a Gaussian random variable, the variance is </a:t>
                </a:r>
              </a:p>
              <a:p>
                <a:pPr marL="182858" lvl="2">
                  <a:spcAft>
                    <a:spcPts val="600"/>
                  </a:spcAft>
                </a:pPr>
                <a14:m>
                  <m:oMathPara xmlns:m="http://schemas.openxmlformats.org/officeDocument/2006/math">
                    <m:oMathParaPr>
                      <m:jc m:val="left"/>
                    </m:oMathParaPr>
                    <m:oMath xmlns:m="http://schemas.openxmlformats.org/officeDocument/2006/math">
                      <m:sSup>
                        <m:sSup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p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𝜎</m:t>
                          </m:r>
                        </m:e>
                        <m:sup>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2</m:t>
                          </m:r>
                        </m:sup>
                      </m:sSup>
                      <m:d>
                        <m:d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d>
                                <m:dPr>
                                  <m:begChr m:val="⟨"/>
                                  <m:endChr m:val="⟩"/>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d>
                                    <m:d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sub>
                                      </m:s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d>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d>
                                    <m:d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sub>
                                      </m:sSub>
                                    </m:e>
                                  </m:d>
                                </m:e>
                              </m:d>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𝑀𝐷</m:t>
                              </m:r>
                            </m:sub>
                          </m:sSub>
                        </m:e>
                      </m:d>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f>
                        <m:f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fPr>
                        <m:num>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2</m:t>
                          </m:r>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𝜏</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sub>
                          </m:sSub>
                          <m:sSubSup>
                            <m:sSubSup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Sup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𝐶</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sub>
                            <m:sup>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2</m:t>
                              </m:r>
                            </m:sup>
                          </m:sSubSup>
                          <m:d>
                            <m:d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e>
                          </m:d>
                        </m:num>
                        <m:den>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𝑀𝐷</m:t>
                              </m:r>
                            </m:sub>
                          </m:sSub>
                        </m:den>
                      </m:f>
                      <m:r>
                        <a:rPr lang="en-US" sz="1600" i="1">
                          <a:latin typeface="Cambria Math" panose="02040503050406030204" pitchFamily="18" charset="0"/>
                          <a:ea typeface="Verdana" panose="020B0604030504040204" pitchFamily="34" charset="0"/>
                          <a:cs typeface="Verdana" panose="020B0604030504040204" pitchFamily="34" charset="0"/>
                        </a:rPr>
                        <m:t>  </m:t>
                      </m:r>
                    </m:oMath>
                  </m:oMathPara>
                </a14:m>
                <a:endParaRPr lang="en-US" sz="1600" i="1" dirty="0">
                  <a:latin typeface="Cambria Math" panose="02040503050406030204" pitchFamily="18" charset="0"/>
                  <a:ea typeface="Verdana" panose="020B0604030504040204" pitchFamily="34" charset="0"/>
                  <a:cs typeface="Verdana" panose="020B0604030504040204" pitchFamily="34" charset="0"/>
                </a:endParaRPr>
              </a:p>
              <a:p>
                <a:pPr marL="365718" lvl="2" indent="-182858">
                  <a:buFont typeface="Arial" panose="020B0604020202020204" pitchFamily="34" charset="0"/>
                  <a:buChar char="•"/>
                </a:pPr>
                <a14:m>
                  <m:oMath xmlns:m="http://schemas.openxmlformats.org/officeDocument/2006/math">
                    <m:r>
                      <a:rPr lang="en-US" sz="1600" i="1">
                        <a:latin typeface="Cambria Math" panose="02040503050406030204" pitchFamily="18" charset="0"/>
                        <a:ea typeface="Verdana" panose="020B0604030504040204" pitchFamily="34" charset="0"/>
                        <a:cs typeface="Verdana" panose="020B0604030504040204" pitchFamily="34" charset="0"/>
                      </a:rPr>
                      <m:t> </m:t>
                    </m:r>
                  </m:oMath>
                </a14:m>
                <a:r>
                  <a:rPr lang="en-US" sz="1600" dirty="0">
                    <a:latin typeface="Verdana" panose="020B0604030504040204" pitchFamily="34" charset="0"/>
                    <a:ea typeface="Verdana" panose="020B0604030504040204" pitchFamily="34" charset="0"/>
                    <a:cs typeface="Verdana" panose="020B0604030504040204" pitchFamily="34" charset="0"/>
                  </a:rPr>
                  <a:t>And for a normalized </a:t>
                </a:r>
                <a:r>
                  <a:rPr lang="en-US" sz="1600" dirty="0" err="1">
                    <a:latin typeface="Verdana" panose="020B0604030504040204" pitchFamily="34" charset="0"/>
                    <a:ea typeface="Verdana" panose="020B0604030504040204" pitchFamily="34" charset="0"/>
                    <a:cs typeface="Verdana" panose="020B0604030504040204" pitchFamily="34" charset="0"/>
                  </a:rPr>
                  <a:t>a.c.f</a:t>
                </a:r>
                <a:r>
                  <a:rPr lang="en-US" sz="1600" dirty="0">
                    <a:latin typeface="Verdana" panose="020B0604030504040204" pitchFamily="34" charset="0"/>
                    <a:ea typeface="Verdana" panose="020B0604030504040204" pitchFamily="34" charset="0"/>
                    <a:cs typeface="Verdana" panose="020B0604030504040204" pitchFamily="34" charset="0"/>
                  </a:rPr>
                  <a:t>.</a:t>
                </a:r>
              </a:p>
              <a:p>
                <a:pPr marL="182858" lvl="2">
                  <a:spcAft>
                    <a:spcPts val="600"/>
                  </a:spcAft>
                </a:pPr>
                <a14:m>
                  <m:oMathPara xmlns:m="http://schemas.openxmlformats.org/officeDocument/2006/math">
                    <m:oMathParaPr>
                      <m:jc m:val="centerGroup"/>
                    </m:oMathParaPr>
                    <m:oMath xmlns:m="http://schemas.openxmlformats.org/officeDocument/2006/math">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𝜎</m:t>
                      </m:r>
                      <m:d>
                        <m:d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dPr>
                        <m:e>
                          <m:f>
                            <m:f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fPr>
                            <m:num>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d>
                                    <m:dPr>
                                      <m:begChr m:val="⟨"/>
                                      <m:endChr m:val="⟩"/>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d>
                                        <m:d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sub>
                                          </m:s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d>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d>
                                        <m:d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0</m:t>
                                              </m:r>
                                            </m:sub>
                                          </m:sSub>
                                        </m:e>
                                      </m:d>
                                    </m:e>
                                  </m:d>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𝑀𝐷</m:t>
                                  </m:r>
                                </m:sub>
                              </m:sSub>
                            </m:num>
                            <m:den>
                              <m:sSub>
                                <m:sSub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sSubPr>
                                <m:e>
                                  <m:d>
                                    <m:dPr>
                                      <m:begChr m:val="⟨"/>
                                      <m:endChr m:val="⟩"/>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dPr>
                                    <m:e>
                                      <m:sSup>
                                        <m:sSup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sSup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𝑋</m:t>
                                          </m:r>
                                        </m:e>
                                        <m:sup>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2</m:t>
                                          </m:r>
                                        </m:sup>
                                      </m:sSup>
                                    </m:e>
                                  </m:d>
                                </m:e>
                                <m:sub>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𝑀𝐷</m:t>
                                  </m:r>
                                </m:sub>
                              </m:sSub>
                            </m:den>
                          </m:f>
                        </m:e>
                      </m:d>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m:t>
                      </m:r>
                      <m:rad>
                        <m:radPr>
                          <m:degHide m:val="on"/>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radPr>
                        <m:deg/>
                        <m:e>
                          <m:f>
                            <m:f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fPr>
                            <m:num>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2</m:t>
                              </m:r>
                              <m:sSub>
                                <m:sSub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sSub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𝜏</m:t>
                                  </m:r>
                                </m:e>
                                <m:sub>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𝑋</m:t>
                                  </m:r>
                                </m:sub>
                              </m:sSub>
                            </m:num>
                            <m:den>
                              <m:sSub>
                                <m:sSub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sSub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𝑡</m:t>
                                  </m:r>
                                </m:e>
                                <m:sub>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𝑀𝐷</m:t>
                                  </m:r>
                                </m:sub>
                              </m:sSub>
                            </m:den>
                          </m:f>
                        </m:e>
                      </m:rad>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m:t>
                      </m:r>
                      <m:d>
                        <m:d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d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1−</m:t>
                          </m:r>
                          <m:sSubSup>
                            <m:sSubSupPr>
                              <m:ctrlP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ctrlPr>
                            </m:sSubSup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𝐶</m:t>
                              </m:r>
                            </m:e>
                            <m:sub>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𝑋</m:t>
                              </m:r>
                            </m:sub>
                            <m:sup>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𝑀𝐷</m:t>
                              </m:r>
                            </m:sup>
                          </m:sSubSup>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m:t>
                          </m:r>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𝑡</m:t>
                          </m:r>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m:t>
                          </m:r>
                        </m:e>
                      </m:d>
                    </m:oMath>
                  </m:oMathPara>
                </a14:m>
                <a:endParaRPr lang="en-US" sz="24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marL="468572" lvl="2" indent="-285717">
                  <a:spcAft>
                    <a:spcPts val="600"/>
                  </a:spcAft>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E.g.:  </a:t>
                </a:r>
                <a14:m>
                  <m:oMath xmlns:m="http://schemas.openxmlformats.org/officeDocument/2006/math">
                    <m:f>
                      <m:f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fPr>
                      <m:num>
                        <m:sSub>
                          <m:sSub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𝑡</m:t>
                            </m:r>
                          </m:e>
                          <m:sub>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𝑀𝐷</m:t>
                            </m:r>
                          </m:sub>
                        </m:sSub>
                      </m:num>
                      <m:den>
                        <m:sSub>
                          <m:sSub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𝜏</m:t>
                            </m:r>
                          </m:e>
                          <m:sub>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𝑋</m:t>
                            </m:r>
                          </m:sub>
                        </m:sSub>
                      </m:den>
                    </m:f>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=1000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𝜎</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≈0.04 (</m:t>
                    </m:r>
                    <m:r>
                      <m:rPr>
                        <m:nor/>
                      </m:rPr>
                      <a:rPr lang="en-US" sz="1600">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for</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𝑡</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sSub>
                      <m:sSubPr>
                        <m:ctrlP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𝜏</m:t>
                        </m:r>
                      </m:e>
                      <m:sub>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𝑋</m:t>
                        </m:r>
                      </m:sub>
                    </m:sSub>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m:rPr>
                        <m:nor/>
                      </m:rPr>
                      <a:rPr lang="en-US" sz="1600">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so</m:t>
                    </m:r>
                    <m:sSubSup>
                      <m:sSubSupPr>
                        <m:ctrlP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bSupPr>
                      <m:e>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𝐶</m:t>
                        </m:r>
                      </m:e>
                      <m:sub>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𝑋</m:t>
                        </m:r>
                      </m:sub>
                      <m:sup>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𝑀𝐷</m:t>
                        </m:r>
                      </m:sup>
                    </m:sSubSup>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𝑡</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)≈0)</m:t>
                    </m:r>
                  </m:oMath>
                </a14:m>
                <a:r>
                  <a:rPr lang="en-US" sz="1600" dirty="0">
                    <a:latin typeface="Verdana" panose="020B0604030504040204" pitchFamily="34" charset="0"/>
                    <a:ea typeface="Cambria Math" panose="02040503050406030204" pitchFamily="18" charset="0"/>
                    <a:cs typeface="Verdana" panose="020B0604030504040204" pitchFamily="34" charset="0"/>
                    <a:sym typeface="Symbol" panose="05050102010706020507" pitchFamily="18" charset="2"/>
                  </a:rPr>
                  <a:t> </a:t>
                </a:r>
              </a:p>
              <a:p>
                <a:pPr marL="182858"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14:m>
                  <m:oMath xmlns:m="http://schemas.openxmlformats.org/officeDocument/2006/math">
                    <m:f>
                      <m:f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fPr>
                      <m:num>
                        <m:sSub>
                          <m:sSub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𝑡</m:t>
                            </m:r>
                          </m:e>
                          <m:sub>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𝑀𝐷</m:t>
                            </m:r>
                          </m:sub>
                        </m:sSub>
                      </m:num>
                      <m:den>
                        <m:sSub>
                          <m:sSub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𝜏</m:t>
                            </m:r>
                          </m:e>
                          <m:sub>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𝑋</m:t>
                            </m:r>
                          </m:sub>
                        </m:sSub>
                      </m:den>
                    </m:f>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=100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𝜎</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≈0.14</m:t>
                    </m:r>
                  </m:oMath>
                </a14:m>
                <a:endParaRPr lang="en-US" sz="1600" dirty="0">
                  <a:latin typeface="Verdana" panose="020B0604030504040204" pitchFamily="34" charset="0"/>
                  <a:ea typeface="Cambria Math" panose="02040503050406030204" pitchFamily="18" charset="0"/>
                  <a:cs typeface="Verdana" panose="020B0604030504040204" pitchFamily="34" charset="0"/>
                  <a:sym typeface="Symbol" panose="05050102010706020507" pitchFamily="18" charset="2"/>
                </a:endParaRPr>
              </a:p>
              <a:p>
                <a:pPr marL="182858"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14:m>
                  <m:oMath xmlns:m="http://schemas.openxmlformats.org/officeDocument/2006/math">
                    <m:f>
                      <m:f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fPr>
                      <m:num>
                        <m:sSub>
                          <m:sSub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𝑡</m:t>
                            </m:r>
                          </m:e>
                          <m:sub>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𝑀𝐷</m:t>
                            </m:r>
                          </m:sub>
                        </m:sSub>
                      </m:num>
                      <m:den>
                        <m:sSub>
                          <m:sSubPr>
                            <m:ctrlP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𝜏</m:t>
                            </m:r>
                          </m:e>
                          <m:sub>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𝑋</m:t>
                            </m:r>
                          </m:sub>
                        </m:sSub>
                      </m:den>
                    </m:f>
                    <m:r>
                      <a:rPr lang="en-US" sz="1600"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=10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𝜎</m:t>
                    </m:r>
                    <m:r>
                      <a:rPr lang="en-US" sz="1600"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≈0.45</m:t>
                    </m:r>
                  </m:oMath>
                </a14:m>
                <a:endPar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4759" y="605338"/>
                <a:ext cx="8806104" cy="4366195"/>
              </a:xfrm>
              <a:prstGeom prst="rect">
                <a:avLst/>
              </a:prstGeom>
              <a:blipFill rotWithShape="0">
                <a:blip r:embed="rId3"/>
                <a:stretch>
                  <a:fillRect l="-554" t="-697" r="-5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154780" y="1803568"/>
                <a:ext cx="3257751" cy="984885"/>
              </a:xfrm>
              <a:prstGeom prst="rect">
                <a:avLst/>
              </a:prstGeom>
              <a:noFill/>
            </p:spPr>
            <p:txBody>
              <a:bodyPr wrap="none" rtlCol="0">
                <a:spAutoFit/>
              </a:bodyPr>
              <a:lstStyle/>
              <a:p>
                <a:pPr marL="182858" lvl="2">
                  <a:spcAft>
                    <a:spcPts val="600"/>
                  </a:spcAft>
                </a:pPr>
                <a14:m>
                  <m:oMathPara xmlns:m="http://schemas.openxmlformats.org/officeDocument/2006/math">
                    <m:oMathParaPr>
                      <m:jc m:val="centerGroup"/>
                    </m:oMathParaPr>
                    <m:oMath xmlns:m="http://schemas.openxmlformats.org/officeDocument/2006/math">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Cambria Math" panose="02040503050406030204" pitchFamily="18" charset="0"/>
                              <a:cs typeface="Verdana" panose="020B0604030504040204" pitchFamily="34" charset="0"/>
                            </a:rPr>
                            <m:t>𝜏</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𝑋</m:t>
                          </m:r>
                        </m:sub>
                      </m:s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Mean</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relaxation</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time</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for</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X</m:t>
                      </m:r>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     </m:t>
                      </m:r>
                    </m:oMath>
                  </m:oMathPara>
                </a14:m>
                <a:endParaRPr lang="en-US" sz="1600" i="1" dirty="0">
                  <a:solidFill>
                    <a:schemeClr val="accent3"/>
                  </a:solidFill>
                  <a:latin typeface="Cambria Math" panose="02040503050406030204" pitchFamily="18" charset="0"/>
                  <a:ea typeface="Verdana" panose="020B0604030504040204" pitchFamily="34" charset="0"/>
                  <a:cs typeface="Verdana" panose="020B0604030504040204" pitchFamily="34" charset="0"/>
                </a:endParaRPr>
              </a:p>
              <a:p>
                <a:pPr marL="182858" lvl="2">
                  <a:spcAft>
                    <a:spcPts val="600"/>
                  </a:spcAft>
                </a:pPr>
                <a:r>
                  <a:rPr lang="en-US" sz="1600" dirty="0">
                    <a:solidFill>
                      <a:schemeClr val="accent3"/>
                    </a:solidFill>
                    <a:ea typeface="Verdana" panose="020B0604030504040204" pitchFamily="34" charset="0"/>
                    <a:cs typeface="Verdana" panose="020B0604030504040204" pitchFamily="34" charset="0"/>
                  </a:rPr>
                  <a:t> </a:t>
                </a:r>
                <a14:m>
                  <m:oMath xmlns:m="http://schemas.openxmlformats.org/officeDocument/2006/math">
                    <m:sSub>
                      <m:sSubPr>
                        <m:ctrlP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ctrlPr>
                      </m:sSubPr>
                      <m:e>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𝑡</m:t>
                        </m:r>
                      </m:e>
                      <m: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𝑀𝐷</m:t>
                        </m:r>
                      </m:sub>
                    </m:sSub>
                    <m:r>
                      <a:rPr lang="en-US" sz="1600" i="1">
                        <a:solidFill>
                          <a:schemeClr val="accent3"/>
                        </a:solidFill>
                        <a:latin typeface="Cambria Math" panose="02040503050406030204" pitchFamily="18" charset="0"/>
                        <a:ea typeface="Verdana" panose="020B0604030504040204" pitchFamily="34" charset="0"/>
                        <a:cs typeface="Verdana" panose="020B0604030504040204" pitchFamily="34" charset="0"/>
                      </a:rPr>
                      <m:t>:</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Total</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simulation</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 </m:t>
                    </m:r>
                    <m:r>
                      <m:rPr>
                        <m:nor/>
                      </m:rPr>
                      <a:rPr lang="en-US" sz="1600">
                        <a:solidFill>
                          <a:schemeClr val="accent3"/>
                        </a:solidFill>
                        <a:latin typeface="Cambria Math" panose="02040503050406030204" pitchFamily="18" charset="0"/>
                        <a:ea typeface="Verdana" panose="020B0604030504040204" pitchFamily="34" charset="0"/>
                        <a:cs typeface="Verdana" panose="020B0604030504040204" pitchFamily="34" charset="0"/>
                      </a:rPr>
                      <m:t>time</m:t>
                    </m:r>
                  </m:oMath>
                </a14:m>
                <a:endParaRPr lang="en-US" sz="1600" dirty="0">
                  <a:solidFill>
                    <a:schemeClr val="accent3"/>
                  </a:solidFill>
                  <a:latin typeface="Verdana" panose="020B0604030504040204" pitchFamily="34" charset="0"/>
                  <a:ea typeface="Verdana" panose="020B0604030504040204" pitchFamily="34" charset="0"/>
                  <a:cs typeface="Verdana" panose="020B0604030504040204" pitchFamily="34" charset="0"/>
                </a:endParaRPr>
              </a:p>
              <a:p>
                <a:endParaRPr lang="en-GB" sz="16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4775" y="1803550"/>
                <a:ext cx="3288208" cy="984885"/>
              </a:xfrm>
              <a:prstGeom prst="rect">
                <a:avLst/>
              </a:prstGeom>
              <a:blipFill rotWithShape="0">
                <a:blip r:embed="rId4"/>
                <a:stretch>
                  <a:fillRect/>
                </a:stretch>
              </a:blipFill>
            </p:spPr>
            <p:txBody>
              <a:bodyPr/>
              <a:lstStyle/>
              <a:p>
                <a:r>
                  <a:rPr lang="en-GB">
                    <a:noFill/>
                  </a:rPr>
                  <a:t> </a:t>
                </a:r>
              </a:p>
            </p:txBody>
          </p:sp>
        </mc:Fallback>
      </mc:AlternateContent>
      <p:sp>
        <p:nvSpPr>
          <p:cNvPr id="5" name="TextBox 4"/>
          <p:cNvSpPr txBox="1"/>
          <p:nvPr/>
        </p:nvSpPr>
        <p:spPr>
          <a:xfrm>
            <a:off x="8959603" y="1103248"/>
            <a:ext cx="184731" cy="461665"/>
          </a:xfrm>
          <a:prstGeom prst="rect">
            <a:avLst/>
          </a:prstGeom>
          <a:noFill/>
        </p:spPr>
        <p:txBody>
          <a:bodyPr wrap="none" rtlCol="0">
            <a:spAutoFit/>
          </a:bodyPr>
          <a:lstStyle/>
          <a:p>
            <a:endParaRPr lang="en-GB" sz="2400" dirty="0"/>
          </a:p>
        </p:txBody>
      </p:sp>
      <mc:AlternateContent xmlns:mc="http://schemas.openxmlformats.org/markup-compatibility/2006" xmlns:a14="http://schemas.microsoft.com/office/drawing/2010/main">
        <mc:Choice Requires="a14">
          <p:sp>
            <p:nvSpPr>
              <p:cNvPr id="8" name="TextBox 7"/>
              <p:cNvSpPr txBox="1"/>
              <p:nvPr/>
            </p:nvSpPr>
            <p:spPr>
              <a:xfrm>
                <a:off x="3570044" y="3933975"/>
                <a:ext cx="5573962" cy="1005147"/>
              </a:xfrm>
              <a:prstGeom prst="rect">
                <a:avLst/>
              </a:prstGeom>
              <a:solidFill>
                <a:schemeClr val="bg1"/>
              </a:solidFill>
            </p:spPr>
            <p:txBody>
              <a:bodyPr wrap="none" rtlCol="0">
                <a:spAutoFit/>
              </a:bodyPr>
              <a:lstStyle/>
              <a:p>
                <a:r>
                  <a:rPr lang="en-US" sz="1500" b="1" dirty="0">
                    <a:solidFill>
                      <a:schemeClr val="accent3"/>
                    </a:solidFill>
                    <a:latin typeface="Verdana" panose="020B0604030504040204" pitchFamily="34" charset="0"/>
                    <a:ea typeface="Verdana" panose="020B0604030504040204" pitchFamily="34" charset="0"/>
                    <a:cs typeface="Verdana" panose="020B0604030504040204" pitchFamily="34" charset="0"/>
                  </a:rPr>
                  <a:t>But things are much better for single-particle c.f.:</a:t>
                </a:r>
              </a:p>
              <a:p>
                <a:pPr/>
                <a14:m>
                  <m:oMathPara xmlns:m="http://schemas.openxmlformats.org/officeDocument/2006/math">
                    <m:oMathParaPr>
                      <m:jc m:val="centerGroup"/>
                    </m:oMathParaPr>
                    <m:oMath xmlns:m="http://schemas.openxmlformats.org/officeDocument/2006/math">
                      <m:r>
                        <a:rPr lang="en-GB" sz="1500" b="1" i="1">
                          <a:solidFill>
                            <a:schemeClr val="accent3"/>
                          </a:solidFill>
                          <a:latin typeface="Cambria Math" panose="02040503050406030204" pitchFamily="18" charset="0"/>
                          <a:ea typeface="Cambria Math" panose="02040503050406030204" pitchFamily="18" charset="0"/>
                        </a:rPr>
                        <m:t>𝝈</m:t>
                      </m:r>
                      <m:r>
                        <a:rPr lang="en-GB" sz="1500" b="1" i="1">
                          <a:solidFill>
                            <a:schemeClr val="accent3"/>
                          </a:solidFill>
                          <a:latin typeface="Cambria Math" panose="02040503050406030204" pitchFamily="18" charset="0"/>
                          <a:ea typeface="Cambria Math" panose="02040503050406030204" pitchFamily="18" charset="0"/>
                        </a:rPr>
                        <m:t>≈</m:t>
                      </m:r>
                      <m:rad>
                        <m:radPr>
                          <m:degHide m:val="on"/>
                          <m:ctrlPr>
                            <a:rPr lang="en-GB" sz="1500" b="1" i="1">
                              <a:solidFill>
                                <a:schemeClr val="accent3"/>
                              </a:solidFill>
                              <a:latin typeface="Cambria Math" panose="02040503050406030204" pitchFamily="18" charset="0"/>
                              <a:ea typeface="Cambria Math" panose="02040503050406030204" pitchFamily="18" charset="0"/>
                            </a:rPr>
                          </m:ctrlPr>
                        </m:radPr>
                        <m:deg/>
                        <m:e>
                          <m:f>
                            <m:fPr>
                              <m:ctrlPr>
                                <a:rPr lang="en-GB" sz="1500" b="1" i="1">
                                  <a:solidFill>
                                    <a:schemeClr val="accent3"/>
                                  </a:solidFill>
                                  <a:latin typeface="Cambria Math" panose="02040503050406030204" pitchFamily="18" charset="0"/>
                                  <a:ea typeface="Cambria Math" panose="02040503050406030204" pitchFamily="18" charset="0"/>
                                </a:rPr>
                              </m:ctrlPr>
                            </m:fPr>
                            <m:num>
                              <m:r>
                                <a:rPr lang="en-US" sz="1500" b="1" i="1">
                                  <a:solidFill>
                                    <a:schemeClr val="accent3"/>
                                  </a:solidFill>
                                  <a:latin typeface="Cambria Math" panose="02040503050406030204" pitchFamily="18" charset="0"/>
                                  <a:ea typeface="Cambria Math" panose="02040503050406030204" pitchFamily="18" charset="0"/>
                                </a:rPr>
                                <m:t>𝟐</m:t>
                              </m:r>
                              <m:sSub>
                                <m:sSubPr>
                                  <m:ctrlPr>
                                    <a:rPr lang="en-US" sz="1500" b="1" i="1">
                                      <a:solidFill>
                                        <a:schemeClr val="accent3"/>
                                      </a:solidFill>
                                      <a:latin typeface="Cambria Math" panose="02040503050406030204" pitchFamily="18" charset="0"/>
                                      <a:ea typeface="Cambria Math" panose="02040503050406030204" pitchFamily="18" charset="0"/>
                                    </a:rPr>
                                  </m:ctrlPr>
                                </m:sSubPr>
                                <m:e>
                                  <m:r>
                                    <a:rPr lang="en-US" sz="1500" b="1" i="1">
                                      <a:solidFill>
                                        <a:schemeClr val="accent3"/>
                                      </a:solidFill>
                                      <a:latin typeface="Cambria Math" panose="02040503050406030204" pitchFamily="18" charset="0"/>
                                      <a:ea typeface="Cambria Math" panose="02040503050406030204" pitchFamily="18" charset="0"/>
                                    </a:rPr>
                                    <m:t>𝝉</m:t>
                                  </m:r>
                                </m:e>
                                <m:sub>
                                  <m:r>
                                    <a:rPr lang="en-US" sz="1500" b="1" i="1">
                                      <a:solidFill>
                                        <a:schemeClr val="accent3"/>
                                      </a:solidFill>
                                      <a:latin typeface="Cambria Math" panose="02040503050406030204" pitchFamily="18" charset="0"/>
                                      <a:ea typeface="Cambria Math" panose="02040503050406030204" pitchFamily="18" charset="0"/>
                                    </a:rPr>
                                    <m:t>𝑿</m:t>
                                  </m:r>
                                </m:sub>
                              </m:sSub>
                            </m:num>
                            <m:den>
                              <m:r>
                                <a:rPr lang="en-US" sz="1500" b="1" i="1">
                                  <a:solidFill>
                                    <a:schemeClr val="accent3"/>
                                  </a:solidFill>
                                  <a:latin typeface="Cambria Math" panose="02040503050406030204" pitchFamily="18" charset="0"/>
                                  <a:ea typeface="Cambria Math" panose="02040503050406030204" pitchFamily="18" charset="0"/>
                                </a:rPr>
                                <m:t>𝑵</m:t>
                              </m:r>
                              <m:sSub>
                                <m:sSubPr>
                                  <m:ctrlPr>
                                    <a:rPr lang="en-US" sz="1500" b="1" i="1">
                                      <a:solidFill>
                                        <a:schemeClr val="accent3"/>
                                      </a:solidFill>
                                      <a:latin typeface="Cambria Math" panose="02040503050406030204" pitchFamily="18" charset="0"/>
                                      <a:ea typeface="Cambria Math" panose="02040503050406030204" pitchFamily="18" charset="0"/>
                                    </a:rPr>
                                  </m:ctrlPr>
                                </m:sSubPr>
                                <m:e>
                                  <m:r>
                                    <a:rPr lang="en-US" sz="1500" b="1" i="1">
                                      <a:solidFill>
                                        <a:schemeClr val="accent3"/>
                                      </a:solidFill>
                                      <a:latin typeface="Cambria Math" panose="02040503050406030204" pitchFamily="18" charset="0"/>
                                      <a:ea typeface="Cambria Math" panose="02040503050406030204" pitchFamily="18" charset="0"/>
                                    </a:rPr>
                                    <m:t>𝒕</m:t>
                                  </m:r>
                                </m:e>
                                <m:sub>
                                  <m:r>
                                    <a:rPr lang="en-US" sz="1500" b="1" i="1">
                                      <a:solidFill>
                                        <a:schemeClr val="accent3"/>
                                      </a:solidFill>
                                      <a:latin typeface="Cambria Math" panose="02040503050406030204" pitchFamily="18" charset="0"/>
                                      <a:ea typeface="Cambria Math" panose="02040503050406030204" pitchFamily="18" charset="0"/>
                                    </a:rPr>
                                    <m:t>𝑴𝑫</m:t>
                                  </m:r>
                                </m:sub>
                              </m:sSub>
                            </m:den>
                          </m:f>
                        </m:e>
                      </m:rad>
                    </m:oMath>
                  </m:oMathPara>
                </a14:m>
                <a:endParaRPr lang="en-GB" sz="15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3570044" y="3933975"/>
                <a:ext cx="5573962" cy="1005147"/>
              </a:xfrm>
              <a:prstGeom prst="rect">
                <a:avLst/>
              </a:prstGeom>
              <a:blipFill rotWithShape="0">
                <a:blip r:embed="rId5"/>
                <a:stretch>
                  <a:fillRect l="-438" t="-606"/>
                </a:stretch>
              </a:blipFill>
            </p:spPr>
            <p:txBody>
              <a:bodyPr/>
              <a:lstStyle/>
              <a:p>
                <a:r>
                  <a:rPr lang="en-GB">
                    <a:noFill/>
                  </a:rPr>
                  <a:t> </a:t>
                </a:r>
              </a:p>
            </p:txBody>
          </p:sp>
        </mc:Fallback>
      </mc:AlternateContent>
    </p:spTree>
    <p:extLst>
      <p:ext uri="{BB962C8B-B14F-4D97-AF65-F5344CB8AC3E}">
        <p14:creationId xmlns:p14="http://schemas.microsoft.com/office/powerpoint/2010/main" val="228008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sz="3000" b="1" dirty="0"/>
              <a:t>Comparing to neutron scattering data</a:t>
            </a:r>
            <a:endParaRPr lang="en-GB" sz="3000" b="1" dirty="0"/>
          </a:p>
        </p:txBody>
      </p:sp>
      <p:sp>
        <p:nvSpPr>
          <p:cNvPr id="18" name="TextBox 17"/>
          <p:cNvSpPr txBox="1">
            <a:spLocks noChangeArrowheads="1"/>
          </p:cNvSpPr>
          <p:nvPr/>
        </p:nvSpPr>
        <p:spPr bwMode="auto">
          <a:xfrm>
            <a:off x="248203" y="568918"/>
            <a:ext cx="8736779" cy="553998"/>
          </a:xfrm>
          <a:prstGeom prst="rect">
            <a:avLst/>
          </a:prstGeom>
          <a:noFill/>
          <a:ln w="9525">
            <a:noFill/>
            <a:miter lim="800000"/>
            <a:headEnd/>
            <a:tailEnd/>
          </a:ln>
        </p:spPr>
        <p:txBody>
          <a:bodyPr wrap="square">
            <a:spAutoFit/>
          </a:bodyPr>
          <a:lstStyle/>
          <a:p>
            <a:pPr>
              <a:spcAft>
                <a:spcPts val="600"/>
              </a:spcAft>
            </a:pPr>
            <a:r>
              <a:rPr lang="en-US" sz="15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G. R. Kneller et al.: “</a:t>
            </a:r>
            <a:r>
              <a:rPr lang="en-US" sz="15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nMOLDYN</a:t>
            </a:r>
            <a:r>
              <a:rPr lang="en-US" sz="15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 program package for a neutron scattering oriented analysis of Molecular Dynamics simulations”, </a:t>
            </a:r>
            <a:r>
              <a:rPr lang="en-US" sz="15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Comp. Phys. Comm. </a:t>
            </a:r>
            <a:r>
              <a:rPr lang="en-US" sz="15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91</a:t>
            </a:r>
            <a:r>
              <a:rPr lang="en-US" sz="15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191 (1995)</a:t>
            </a:r>
          </a:p>
        </p:txBody>
      </p:sp>
      <p:pic>
        <p:nvPicPr>
          <p:cNvPr id="4" name="Picture 3"/>
          <p:cNvPicPr>
            <a:picLocks noChangeAspect="1"/>
          </p:cNvPicPr>
          <p:nvPr/>
        </p:nvPicPr>
        <p:blipFill>
          <a:blip r:embed="rId3"/>
          <a:stretch>
            <a:fillRect/>
          </a:stretch>
        </p:blipFill>
        <p:spPr>
          <a:xfrm>
            <a:off x="514683" y="1308221"/>
            <a:ext cx="3483000" cy="784867"/>
          </a:xfrm>
          <a:prstGeom prst="rect">
            <a:avLst/>
          </a:prstGeom>
        </p:spPr>
      </p:pic>
      <p:pic>
        <p:nvPicPr>
          <p:cNvPr id="5" name="Picture 4"/>
          <p:cNvPicPr>
            <a:picLocks noChangeAspect="1"/>
          </p:cNvPicPr>
          <p:nvPr/>
        </p:nvPicPr>
        <p:blipFill>
          <a:blip r:embed="rId4"/>
          <a:stretch>
            <a:fillRect/>
          </a:stretch>
        </p:blipFill>
        <p:spPr>
          <a:xfrm>
            <a:off x="602014" y="2080217"/>
            <a:ext cx="4540801" cy="617600"/>
          </a:xfrm>
          <a:prstGeom prst="rect">
            <a:avLst/>
          </a:prstGeom>
        </p:spPr>
      </p:pic>
      <p:pic>
        <p:nvPicPr>
          <p:cNvPr id="6" name="Picture 5"/>
          <p:cNvPicPr>
            <a:picLocks noChangeAspect="1"/>
          </p:cNvPicPr>
          <p:nvPr/>
        </p:nvPicPr>
        <p:blipFill>
          <a:blip r:embed="rId5"/>
          <a:stretch>
            <a:fillRect/>
          </a:stretch>
        </p:blipFill>
        <p:spPr>
          <a:xfrm>
            <a:off x="602008" y="2748020"/>
            <a:ext cx="4205400" cy="604733"/>
          </a:xfrm>
          <a:prstGeom prst="rect">
            <a:avLst/>
          </a:prstGeom>
        </p:spPr>
      </p:pic>
      <p:pic>
        <p:nvPicPr>
          <p:cNvPr id="7" name="Picture 6"/>
          <p:cNvPicPr>
            <a:picLocks noChangeAspect="1"/>
          </p:cNvPicPr>
          <p:nvPr/>
        </p:nvPicPr>
        <p:blipFill>
          <a:blip r:embed="rId6"/>
          <a:stretch>
            <a:fillRect/>
          </a:stretch>
        </p:blipFill>
        <p:spPr>
          <a:xfrm>
            <a:off x="1410652" y="3421947"/>
            <a:ext cx="2167200" cy="585433"/>
          </a:xfrm>
          <a:prstGeom prst="rect">
            <a:avLst/>
          </a:prstGeom>
        </p:spPr>
      </p:pic>
      <p:pic>
        <p:nvPicPr>
          <p:cNvPr id="23" name="Picture 22"/>
          <p:cNvPicPr>
            <a:picLocks noChangeAspect="1"/>
          </p:cNvPicPr>
          <p:nvPr/>
        </p:nvPicPr>
        <p:blipFill>
          <a:blip r:embed="rId7"/>
          <a:stretch>
            <a:fillRect/>
          </a:stretch>
        </p:blipFill>
        <p:spPr>
          <a:xfrm>
            <a:off x="1074875" y="4007369"/>
            <a:ext cx="3018600" cy="701233"/>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4413" y="1308235"/>
            <a:ext cx="3660577" cy="3037121"/>
          </a:xfrm>
          <a:prstGeom prst="rect">
            <a:avLst/>
          </a:prstGeom>
        </p:spPr>
      </p:pic>
    </p:spTree>
    <p:extLst>
      <p:ext uri="{BB962C8B-B14F-4D97-AF65-F5344CB8AC3E}">
        <p14:creationId xmlns:p14="http://schemas.microsoft.com/office/powerpoint/2010/main" val="36898068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p:cNvPicPr>
            <a:picLocks noChangeAspect="1" noChangeArrowheads="1"/>
          </p:cNvPicPr>
          <p:nvPr/>
        </p:nvPicPr>
        <p:blipFill>
          <a:blip r:embed="rId3" cstate="print"/>
          <a:srcRect/>
          <a:stretch>
            <a:fillRect/>
          </a:stretch>
        </p:blipFill>
        <p:spPr bwMode="auto">
          <a:xfrm>
            <a:off x="153495" y="2555133"/>
            <a:ext cx="3802283" cy="2567147"/>
          </a:xfrm>
          <a:prstGeom prst="rect">
            <a:avLst/>
          </a:prstGeom>
          <a:noFill/>
          <a:ln w="9525">
            <a:noFill/>
            <a:miter lim="800000"/>
            <a:headEnd/>
            <a:tailEnd/>
          </a:ln>
        </p:spPr>
      </p:pic>
      <p:sp>
        <p:nvSpPr>
          <p:cNvPr id="2" name="Text Placeholder 1"/>
          <p:cNvSpPr>
            <a:spLocks noGrp="1"/>
          </p:cNvSpPr>
          <p:nvPr>
            <p:ph type="body" sz="quarter" idx="18"/>
          </p:nvPr>
        </p:nvSpPr>
        <p:spPr>
          <a:xfrm>
            <a:off x="153495" y="20365"/>
            <a:ext cx="8727371" cy="548559"/>
          </a:xfrm>
        </p:spPr>
        <p:txBody>
          <a:bodyPr/>
          <a:lstStyle/>
          <a:p>
            <a:r>
              <a:rPr lang="en-US" sz="3000" b="1" dirty="0"/>
              <a:t>Comparing to neutron scattering data</a:t>
            </a:r>
            <a:endParaRPr lang="en-GB" sz="3000" b="1" dirty="0"/>
          </a:p>
        </p:txBody>
      </p:sp>
      <p:sp>
        <p:nvSpPr>
          <p:cNvPr id="4" name="TextBox 3"/>
          <p:cNvSpPr txBox="1"/>
          <p:nvPr/>
        </p:nvSpPr>
        <p:spPr>
          <a:xfrm>
            <a:off x="197239" y="550339"/>
            <a:ext cx="8358843" cy="646331"/>
          </a:xfrm>
          <a:prstGeom prst="rect">
            <a:avLst/>
          </a:prstGeom>
          <a:noFill/>
        </p:spPr>
        <p:txBody>
          <a:bodyPr wrap="square" rtlCol="0">
            <a:spAutoFit/>
          </a:bodyPr>
          <a:lstStyle/>
          <a:p>
            <a:pPr>
              <a:spcAft>
                <a:spcPts val="600"/>
              </a:spcAft>
            </a:pPr>
            <a:r>
              <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Think carefully how measured and computed quantities are exactly determined</a:t>
            </a:r>
          </a:p>
        </p:txBody>
      </p:sp>
      <p:sp>
        <p:nvSpPr>
          <p:cNvPr id="5" name="TextBox 4"/>
          <p:cNvSpPr txBox="1"/>
          <p:nvPr/>
        </p:nvSpPr>
        <p:spPr>
          <a:xfrm>
            <a:off x="2617998" y="2843620"/>
            <a:ext cx="803425" cy="461665"/>
          </a:xfrm>
          <a:prstGeom prst="rect">
            <a:avLst/>
          </a:prstGeom>
          <a:noFill/>
        </p:spPr>
        <p:txBody>
          <a:bodyPr wrap="none" rtlCol="0">
            <a:spAutoFit/>
          </a:bodyPr>
          <a:lstStyle/>
          <a:p>
            <a:r>
              <a:rPr lang="en-US" sz="1200" dirty="0" err="1"/>
              <a:t>Morelon</a:t>
            </a:r>
            <a:r>
              <a:rPr lang="en-US" sz="1200" dirty="0"/>
              <a:t>, </a:t>
            </a:r>
          </a:p>
          <a:p>
            <a:r>
              <a:rPr lang="en-US" sz="1200" dirty="0"/>
              <a:t>JCP(1998)</a:t>
            </a:r>
          </a:p>
        </p:txBody>
      </p:sp>
      <p:pic>
        <p:nvPicPr>
          <p:cNvPr id="6" name="Picture 4"/>
          <p:cNvPicPr>
            <a:picLocks noChangeAspect="1" noChangeArrowheads="1"/>
          </p:cNvPicPr>
          <p:nvPr/>
        </p:nvPicPr>
        <p:blipFill>
          <a:blip r:embed="rId4" cstate="print"/>
          <a:srcRect/>
          <a:stretch>
            <a:fillRect/>
          </a:stretch>
        </p:blipFill>
        <p:spPr bwMode="auto">
          <a:xfrm>
            <a:off x="4665806" y="1074596"/>
            <a:ext cx="4371975" cy="1125855"/>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6069383" y="2233456"/>
            <a:ext cx="1777365" cy="348615"/>
          </a:xfrm>
          <a:prstGeom prst="rect">
            <a:avLst/>
          </a:prstGeom>
          <a:noFill/>
          <a:ln w="9525">
            <a:noFill/>
            <a:miter lim="800000"/>
            <a:headEnd/>
            <a:tailEnd/>
          </a:ln>
        </p:spPr>
      </p:pic>
      <p:pic>
        <p:nvPicPr>
          <p:cNvPr id="8" name="Picture 6"/>
          <p:cNvPicPr>
            <a:picLocks noChangeAspect="1" noChangeArrowheads="1"/>
          </p:cNvPicPr>
          <p:nvPr/>
        </p:nvPicPr>
        <p:blipFill>
          <a:blip r:embed="rId6" cstate="print"/>
          <a:srcRect/>
          <a:stretch>
            <a:fillRect/>
          </a:stretch>
        </p:blipFill>
        <p:spPr bwMode="auto">
          <a:xfrm>
            <a:off x="197682" y="1222421"/>
            <a:ext cx="4383405" cy="1085851"/>
          </a:xfrm>
          <a:prstGeom prst="rect">
            <a:avLst/>
          </a:prstGeom>
          <a:noFill/>
          <a:ln w="9525">
            <a:noFill/>
            <a:miter lim="800000"/>
            <a:headEnd/>
            <a:tailEnd/>
          </a:ln>
        </p:spPr>
      </p:pic>
      <p:pic>
        <p:nvPicPr>
          <p:cNvPr id="9" name="Picture 7"/>
          <p:cNvPicPr>
            <a:picLocks noChangeAspect="1" noChangeArrowheads="1"/>
          </p:cNvPicPr>
          <p:nvPr/>
        </p:nvPicPr>
        <p:blipFill>
          <a:blip r:embed="rId7" cstate="print"/>
          <a:srcRect/>
          <a:stretch>
            <a:fillRect/>
          </a:stretch>
        </p:blipFill>
        <p:spPr bwMode="auto">
          <a:xfrm>
            <a:off x="916835" y="2139145"/>
            <a:ext cx="1805940" cy="537211"/>
          </a:xfrm>
          <a:prstGeom prst="rect">
            <a:avLst/>
          </a:prstGeom>
          <a:noFill/>
          <a:ln w="9525">
            <a:noFill/>
            <a:miter lim="800000"/>
            <a:headEnd/>
            <a:tailEnd/>
          </a:ln>
        </p:spPr>
      </p:pic>
      <p:pic>
        <p:nvPicPr>
          <p:cNvPr id="11" name="Picture 9"/>
          <p:cNvPicPr>
            <a:picLocks noChangeAspect="1" noChangeArrowheads="1"/>
          </p:cNvPicPr>
          <p:nvPr/>
        </p:nvPicPr>
        <p:blipFill>
          <a:blip r:embed="rId8" cstate="print"/>
          <a:srcRect/>
          <a:stretch>
            <a:fillRect/>
          </a:stretch>
        </p:blipFill>
        <p:spPr bwMode="auto">
          <a:xfrm>
            <a:off x="4377111" y="2801448"/>
            <a:ext cx="4383405" cy="2074545"/>
          </a:xfrm>
          <a:prstGeom prst="rect">
            <a:avLst/>
          </a:prstGeom>
          <a:noFill/>
          <a:ln w="9525">
            <a:noFill/>
            <a:miter lim="800000"/>
            <a:headEnd/>
            <a:tailEnd/>
          </a:ln>
        </p:spPr>
      </p:pic>
    </p:spTree>
    <p:extLst>
      <p:ext uri="{BB962C8B-B14F-4D97-AF65-F5344CB8AC3E}">
        <p14:creationId xmlns:p14="http://schemas.microsoft.com/office/powerpoint/2010/main" val="21326038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sz="3000" b="1" dirty="0"/>
              <a:t>Comparing to neutron scattering data</a:t>
            </a:r>
            <a:endParaRPr lang="en-GB" sz="3000" b="1" dirty="0"/>
          </a:p>
        </p:txBody>
      </p:sp>
      <p:pic>
        <p:nvPicPr>
          <p:cNvPr id="12" name="Picture 3"/>
          <p:cNvPicPr>
            <a:picLocks noChangeAspect="1" noChangeArrowheads="1"/>
          </p:cNvPicPr>
          <p:nvPr/>
        </p:nvPicPr>
        <p:blipFill>
          <a:blip r:embed="rId3" cstate="print"/>
          <a:srcRect/>
          <a:stretch>
            <a:fillRect/>
          </a:stretch>
        </p:blipFill>
        <p:spPr bwMode="auto">
          <a:xfrm>
            <a:off x="153499" y="1134889"/>
            <a:ext cx="3795127" cy="3258211"/>
          </a:xfrm>
          <a:prstGeom prst="rect">
            <a:avLst/>
          </a:prstGeom>
          <a:noFill/>
          <a:ln w="9525">
            <a:noFill/>
            <a:miter lim="800000"/>
            <a:headEnd/>
            <a:tailEnd/>
          </a:ln>
        </p:spPr>
      </p:pic>
      <p:pic>
        <p:nvPicPr>
          <p:cNvPr id="13" name="Picture 2"/>
          <p:cNvPicPr>
            <a:picLocks noChangeAspect="1" noChangeArrowheads="1"/>
          </p:cNvPicPr>
          <p:nvPr/>
        </p:nvPicPr>
        <p:blipFill>
          <a:blip r:embed="rId4" cstate="print"/>
          <a:srcRect/>
          <a:stretch>
            <a:fillRect/>
          </a:stretch>
        </p:blipFill>
        <p:spPr bwMode="auto">
          <a:xfrm>
            <a:off x="3948623" y="1134904"/>
            <a:ext cx="5281252" cy="2669463"/>
          </a:xfrm>
          <a:prstGeom prst="rect">
            <a:avLst/>
          </a:prstGeom>
          <a:noFill/>
          <a:ln w="9525">
            <a:noFill/>
            <a:miter lim="800000"/>
            <a:headEnd/>
            <a:tailEnd/>
          </a:ln>
        </p:spPr>
      </p:pic>
      <p:sp>
        <p:nvSpPr>
          <p:cNvPr id="16" name="TextBox 15"/>
          <p:cNvSpPr txBox="1"/>
          <p:nvPr/>
        </p:nvSpPr>
        <p:spPr>
          <a:xfrm>
            <a:off x="6198812" y="3960236"/>
            <a:ext cx="2471510" cy="276999"/>
          </a:xfrm>
          <a:prstGeom prst="rect">
            <a:avLst/>
          </a:prstGeom>
          <a:noFill/>
        </p:spPr>
        <p:txBody>
          <a:bodyPr wrap="none" rtlCol="0">
            <a:spAutoFit/>
          </a:bodyPr>
          <a:lstStyle/>
          <a:p>
            <a:r>
              <a:rPr lang="en-US" sz="1200" dirty="0"/>
              <a:t>From Tobias, Faraday Discuss. (2009)</a:t>
            </a:r>
          </a:p>
        </p:txBody>
      </p:sp>
    </p:spTree>
    <p:extLst>
      <p:ext uri="{BB962C8B-B14F-4D97-AF65-F5344CB8AC3E}">
        <p14:creationId xmlns:p14="http://schemas.microsoft.com/office/powerpoint/2010/main" val="2206704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127739" y="1836285"/>
            <a:ext cx="8727371" cy="548559"/>
          </a:xfrm>
        </p:spPr>
        <p:txBody>
          <a:bodyPr/>
          <a:lstStyle/>
          <a:p>
            <a:pPr algn="ctr">
              <a:spcBef>
                <a:spcPts val="0"/>
              </a:spcBef>
              <a:spcAft>
                <a:spcPts val="1200"/>
              </a:spcAft>
            </a:pPr>
            <a:r>
              <a:rPr lang="en-US" b="1" dirty="0" smtClean="0">
                <a:latin typeface="Verdana" panose="020B0604030504040204" pitchFamily="34" charset="0"/>
                <a:ea typeface="Verdana" panose="020B0604030504040204" pitchFamily="34" charset="0"/>
                <a:cs typeface="Verdana" panose="020B0604030504040204" pitchFamily="34" charset="0"/>
              </a:rPr>
              <a:t>Computing energies and forces</a:t>
            </a:r>
          </a:p>
          <a:p>
            <a:pPr algn="ctr">
              <a:spcBef>
                <a:spcPts val="0"/>
              </a:spcBef>
              <a:spcAft>
                <a:spcPts val="1200"/>
              </a:spcAft>
            </a:pPr>
            <a:r>
              <a:rPr lang="en-US" b="1" dirty="0" smtClean="0">
                <a:latin typeface="Verdana" panose="020B0604030504040204" pitchFamily="34" charset="0"/>
                <a:ea typeface="Verdana" panose="020B0604030504040204" pitchFamily="34" charset="0"/>
                <a:cs typeface="Verdana" panose="020B0604030504040204" pitchFamily="34" charset="0"/>
              </a:rPr>
              <a:t>Using empirical potentials</a:t>
            </a:r>
            <a:endParaRPr lang="en-GB"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957916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sz="3000" b="1" dirty="0"/>
              <a:t>Comparing to neutron scattering data</a:t>
            </a:r>
            <a:endParaRPr lang="en-GB" sz="3000" b="1" dirty="0"/>
          </a:p>
        </p:txBody>
      </p:sp>
      <mc:AlternateContent xmlns:mc="http://schemas.openxmlformats.org/markup-compatibility/2006" xmlns:a14="http://schemas.microsoft.com/office/drawing/2010/main">
        <mc:Choice Requires="a14">
          <p:sp>
            <p:nvSpPr>
              <p:cNvPr id="6" name="TextBox 5"/>
              <p:cNvSpPr txBox="1"/>
              <p:nvPr/>
            </p:nvSpPr>
            <p:spPr>
              <a:xfrm>
                <a:off x="197239" y="550337"/>
                <a:ext cx="8683627" cy="794128"/>
              </a:xfrm>
              <a:prstGeom prst="rect">
                <a:avLst/>
              </a:prstGeom>
              <a:noFill/>
            </p:spPr>
            <p:txBody>
              <a:bodyPr wrap="square" rtlCol="0">
                <a:spAutoFit/>
              </a:bodyPr>
              <a:lstStyle/>
              <a:p>
                <a:pPr>
                  <a:spcAft>
                    <a:spcPts val="600"/>
                  </a:spcAft>
                </a:pPr>
                <a:r>
                  <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MD: </a:t>
                </a:r>
                <a:r>
                  <a:rPr lang="en-US"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MSD computed directly as </a:t>
                </a:r>
                <a14:m>
                  <m:oMath xmlns:m="http://schemas.openxmlformats.org/officeDocument/2006/math">
                    <m:sSup>
                      <m:sSup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pPr>
                      <m:e>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𝒖</m:t>
                        </m:r>
                      </m:e>
                      <m:sup>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𝟐</m:t>
                        </m:r>
                      </m:sup>
                    </m:sSup>
                    <m:d>
                      <m:d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dPr>
                      <m:e>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𝒕</m:t>
                        </m:r>
                      </m:e>
                    </m:d>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m:t>
                    </m:r>
                    <m:d>
                      <m:dPr>
                        <m:begChr m:val="⟨"/>
                        <m:endChr m:val="⟩"/>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dPr>
                      <m:e>
                        <m:sSup>
                          <m:sSup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pPr>
                          <m:e>
                            <m:d>
                              <m:dPr>
                                <m:begChr m:val="["/>
                                <m:endChr m:val="]"/>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dPr>
                              <m:e>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𝒓</m:t>
                                </m:r>
                                <m:d>
                                  <m:d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dPr>
                                  <m:e>
                                    <m:sSub>
                                      <m:sSub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𝒕</m:t>
                                        </m:r>
                                      </m:e>
                                      <m:sub>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𝟎</m:t>
                                        </m:r>
                                      </m:sub>
                                    </m:sSub>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m:t>
                                    </m:r>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𝒕</m:t>
                                    </m:r>
                                  </m:e>
                                </m:d>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m:t>
                                </m:r>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𝒓</m:t>
                                </m:r>
                                <m:d>
                                  <m:d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dPr>
                                  <m:e>
                                    <m:sSub>
                                      <m:sSubPr>
                                        <m:ctrlP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𝒕</m:t>
                                        </m:r>
                                      </m:e>
                                      <m:sub>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𝟎</m:t>
                                        </m:r>
                                      </m:sub>
                                    </m:sSub>
                                  </m:e>
                                </m:d>
                              </m:e>
                            </m:d>
                          </m:e>
                          <m:sup>
                            <m:r>
                              <a:rPr lang="en-US" b="1"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𝟐</m:t>
                            </m:r>
                          </m:sup>
                        </m:sSup>
                      </m:e>
                    </m:d>
                  </m:oMath>
                </a14:m>
                <a:endPar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a:spcAft>
                    <a:spcPts val="600"/>
                  </a:spcAft>
                </a:pPr>
                <a:r>
                  <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Neutron scattering: </a:t>
                </a:r>
                <a:r>
                  <a:rPr lang="en-US"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MSD from elastic intensity via DW </a:t>
                </a:r>
                <a14:m>
                  <m:oMath xmlns:m="http://schemas.openxmlformats.org/officeDocument/2006/math">
                    <m:sSub>
                      <m:sSubPr>
                        <m:ctrlPr>
                          <a:rPr lang="en-US"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𝐼</m:t>
                        </m:r>
                      </m:e>
                      <m:sub>
                        <m:r>
                          <a:rPr lang="en-US" i="1">
                            <a:solidFill>
                              <a:schemeClr val="accent3"/>
                            </a:solidFill>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𝑒𝑙</m:t>
                        </m:r>
                      </m:sub>
                    </m:sSub>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sSup>
                      <m:sSupPr>
                        <m:ctrlP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pPr>
                      <m:e>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𝑒</m:t>
                        </m:r>
                      </m:e>
                      <m:sup>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sSup>
                          <m:sSupPr>
                            <m:ctrlP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pPr>
                          <m:e>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𝑄</m:t>
                            </m:r>
                          </m:e>
                          <m:sup>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2</m:t>
                            </m:r>
                          </m:sup>
                        </m:sSup>
                        <m:sSup>
                          <m:sSupPr>
                            <m:ctrlP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pPr>
                          <m:e>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𝑢</m:t>
                            </m:r>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𝑡</m:t>
                            </m:r>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e>
                          <m:sup>
                            <m:r>
                              <a:rPr lang="en-US" i="1">
                                <a:solidFill>
                                  <a:schemeClr val="accent3"/>
                                </a:solidFill>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2</m:t>
                            </m:r>
                          </m:sup>
                        </m:sSup>
                      </m:sup>
                    </m:sSup>
                  </m:oMath>
                </a14:m>
                <a:endParaRPr lang="en-US"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7239" y="550337"/>
                <a:ext cx="8683627" cy="794128"/>
              </a:xfrm>
              <a:prstGeom prst="rect">
                <a:avLst/>
              </a:prstGeom>
              <a:blipFill rotWithShape="0">
                <a:blip r:embed="rId3"/>
                <a:stretch>
                  <a:fillRect l="-561" t="-2290" b="-10687"/>
                </a:stretch>
              </a:blipFill>
            </p:spPr>
            <p:txBody>
              <a:bodyPr/>
              <a:lstStyle/>
              <a:p>
                <a:r>
                  <a:rPr lang="en-GB">
                    <a:noFill/>
                  </a:rPr>
                  <a:t> </a:t>
                </a:r>
              </a:p>
            </p:txBody>
          </p:sp>
        </mc:Fallback>
      </mc:AlternateContent>
      <p:pic>
        <p:nvPicPr>
          <p:cNvPr id="7" name="Picture 3"/>
          <p:cNvPicPr>
            <a:picLocks noChangeAspect="1" noChangeArrowheads="1"/>
          </p:cNvPicPr>
          <p:nvPr/>
        </p:nvPicPr>
        <p:blipFill>
          <a:blip r:embed="rId4" cstate="print"/>
          <a:srcRect/>
          <a:stretch>
            <a:fillRect/>
          </a:stretch>
        </p:blipFill>
        <p:spPr bwMode="auto">
          <a:xfrm>
            <a:off x="1009144" y="3195113"/>
            <a:ext cx="2188737" cy="1917908"/>
          </a:xfrm>
          <a:prstGeom prst="rect">
            <a:avLst/>
          </a:prstGeom>
          <a:noFill/>
          <a:ln w="9525">
            <a:noFill/>
            <a:miter lim="800000"/>
            <a:headEnd/>
            <a:tailEnd/>
          </a:ln>
        </p:spPr>
      </p:pic>
      <p:pic>
        <p:nvPicPr>
          <p:cNvPr id="8" name="Picture 4"/>
          <p:cNvPicPr>
            <a:picLocks noChangeAspect="1" noChangeArrowheads="1"/>
          </p:cNvPicPr>
          <p:nvPr/>
        </p:nvPicPr>
        <p:blipFill>
          <a:blip r:embed="rId5" cstate="print"/>
          <a:srcRect/>
          <a:stretch>
            <a:fillRect/>
          </a:stretch>
        </p:blipFill>
        <p:spPr bwMode="auto">
          <a:xfrm>
            <a:off x="4256935" y="1344479"/>
            <a:ext cx="2841100" cy="2165473"/>
          </a:xfrm>
          <a:prstGeom prst="rect">
            <a:avLst/>
          </a:prstGeom>
          <a:noFill/>
          <a:ln w="9525">
            <a:noFill/>
            <a:miter lim="800000"/>
            <a:headEnd/>
            <a:tailEnd/>
          </a:ln>
        </p:spPr>
      </p:pic>
      <p:pic>
        <p:nvPicPr>
          <p:cNvPr id="9" name="Picture 5"/>
          <p:cNvPicPr>
            <a:picLocks noChangeAspect="1" noChangeArrowheads="1"/>
          </p:cNvPicPr>
          <p:nvPr/>
        </p:nvPicPr>
        <p:blipFill>
          <a:blip r:embed="rId6" cstate="print"/>
          <a:srcRect/>
          <a:stretch>
            <a:fillRect/>
          </a:stretch>
        </p:blipFill>
        <p:spPr bwMode="auto">
          <a:xfrm>
            <a:off x="905277" y="1344465"/>
            <a:ext cx="2167871" cy="1765500"/>
          </a:xfrm>
          <a:prstGeom prst="rect">
            <a:avLst/>
          </a:prstGeom>
          <a:noFill/>
          <a:ln w="9525">
            <a:noFill/>
            <a:miter lim="800000"/>
            <a:headEnd/>
            <a:tailEnd/>
          </a:ln>
        </p:spPr>
      </p:pic>
      <p:sp>
        <p:nvSpPr>
          <p:cNvPr id="11" name="AutoShape 9"/>
          <p:cNvSpPr>
            <a:spLocks noChangeArrowheads="1"/>
          </p:cNvSpPr>
          <p:nvPr/>
        </p:nvSpPr>
        <p:spPr bwMode="auto">
          <a:xfrm>
            <a:off x="3197875" y="1884313"/>
            <a:ext cx="762000" cy="228600"/>
          </a:xfrm>
          <a:prstGeom prst="rightArrow">
            <a:avLst>
              <a:gd name="adj1" fmla="val 50000"/>
              <a:gd name="adj2" fmla="val 83333"/>
            </a:avLst>
          </a:prstGeom>
          <a:solidFill>
            <a:schemeClr val="accent3"/>
          </a:solidFill>
          <a:ln w="9525">
            <a:noFill/>
            <a:miter lim="800000"/>
            <a:headEnd/>
            <a:tailEnd/>
          </a:ln>
        </p:spPr>
        <p:txBody>
          <a:bodyPr wrap="none" anchor="ctr"/>
          <a:lstStyle/>
          <a:p>
            <a:endParaRPr lang="en-US" sz="2400"/>
          </a:p>
        </p:txBody>
      </p:sp>
      <p:sp>
        <p:nvSpPr>
          <p:cNvPr id="3" name="Curved Right Arrow 2"/>
          <p:cNvSpPr/>
          <p:nvPr/>
        </p:nvSpPr>
        <p:spPr>
          <a:xfrm flipV="1">
            <a:off x="148591" y="2104990"/>
            <a:ext cx="731520" cy="1408961"/>
          </a:xfrm>
          <a:prstGeom prst="curvedRightArrow">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tx1"/>
              </a:solidFill>
            </a:endParaRPr>
          </a:p>
        </p:txBody>
      </p:sp>
      <p:sp>
        <p:nvSpPr>
          <p:cNvPr id="4" name="TextBox 3"/>
          <p:cNvSpPr txBox="1"/>
          <p:nvPr/>
        </p:nvSpPr>
        <p:spPr>
          <a:xfrm>
            <a:off x="3326921" y="3731934"/>
            <a:ext cx="5817097" cy="907941"/>
          </a:xfrm>
          <a:prstGeom prst="rect">
            <a:avLst/>
          </a:prstGeom>
          <a:noFill/>
        </p:spPr>
        <p:txBody>
          <a:bodyPr wrap="square" rtlCol="0">
            <a:spAutoFit/>
          </a:bodyPr>
          <a:lstStyle/>
          <a:p>
            <a:pPr>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Can not compare the </a:t>
            </a:r>
            <a:r>
              <a:rPr lang="en-US" sz="1600" dirty="0" err="1">
                <a:latin typeface="Verdana" panose="020B0604030504040204" pitchFamily="34" charset="0"/>
                <a:ea typeface="Verdana" panose="020B0604030504040204" pitchFamily="34" charset="0"/>
                <a:cs typeface="Verdana" panose="020B0604030504040204" pitchFamily="34" charset="0"/>
              </a:rPr>
              <a:t>msd</a:t>
            </a:r>
            <a:r>
              <a:rPr lang="en-US" sz="1600" dirty="0">
                <a:latin typeface="Verdana" panose="020B0604030504040204" pitchFamily="34" charset="0"/>
                <a:ea typeface="Verdana" panose="020B0604030504040204" pitchFamily="34" charset="0"/>
                <a:cs typeface="Verdana" panose="020B0604030504040204" pitchFamily="34" charset="0"/>
              </a:rPr>
              <a:t> directly obtained from MD.</a:t>
            </a:r>
          </a:p>
          <a:p>
            <a:pPr>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Instead compute I(</a:t>
            </a:r>
            <a:r>
              <a:rPr lang="en-US" sz="1600" dirty="0" err="1">
                <a:latin typeface="Verdana" panose="020B0604030504040204" pitchFamily="34" charset="0"/>
                <a:ea typeface="Verdana" panose="020B0604030504040204" pitchFamily="34" charset="0"/>
                <a:cs typeface="Verdana" panose="020B0604030504040204" pitchFamily="34" charset="0"/>
              </a:rPr>
              <a:t>Q,t</a:t>
            </a:r>
            <a:r>
              <a:rPr lang="en-US" sz="1600"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S(Q,</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sz="1600"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S(Q,</a:t>
            </a:r>
            <a:r>
              <a:rPr lang="en-US" sz="16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 R() and then follow same procedure as for experiment.</a:t>
            </a:r>
            <a:endParaRPr lang="en-GB"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64640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sz="2800" b="1" dirty="0"/>
              <a:t>Comparing to neutron scattering data</a:t>
            </a:r>
            <a:endParaRPr lang="en-GB" sz="2800" b="1" dirty="0"/>
          </a:p>
        </p:txBody>
      </p:sp>
      <mc:AlternateContent xmlns:mc="http://schemas.openxmlformats.org/markup-compatibility/2006" xmlns:a14="http://schemas.microsoft.com/office/drawing/2010/main">
        <mc:Choice Requires="a14">
          <p:sp>
            <p:nvSpPr>
              <p:cNvPr id="4" name="TextBox 3"/>
              <p:cNvSpPr txBox="1"/>
              <p:nvPr/>
            </p:nvSpPr>
            <p:spPr>
              <a:xfrm>
                <a:off x="153495" y="575494"/>
                <a:ext cx="8727371" cy="4450385"/>
              </a:xfrm>
              <a:prstGeom prst="rect">
                <a:avLst/>
              </a:prstGeom>
              <a:solidFill>
                <a:schemeClr val="bg1"/>
              </a:solidFill>
            </p:spPr>
            <p:txBody>
              <a:bodyPr wrap="square" rtlCol="0">
                <a:spAutoFit/>
              </a:bodyPr>
              <a:lstStyle/>
              <a:p>
                <a:pPr>
                  <a:spcAft>
                    <a:spcPts val="1200"/>
                  </a:spcAft>
                </a:pPr>
                <a:r>
                  <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Standard MD treats nuclei as classical particles (for both empirical and AIMD) </a:t>
                </a:r>
              </a:p>
              <a:p>
                <a:pPr>
                  <a:spcAft>
                    <a:spcPts val="1200"/>
                  </a:spcAft>
                </a:pPr>
                <a:r>
                  <a:rPr lang="en-US" b="1" dirty="0">
                    <a:solidFill>
                      <a:schemeClr val="accent3"/>
                    </a:solidFill>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Computed correlation functions are classical correlation functions</a:t>
                </a:r>
              </a:p>
              <a:p>
                <a:pPr>
                  <a:spcAft>
                    <a:spcPts val="1200"/>
                  </a:spcAft>
                </a:pPr>
                <a:r>
                  <a:rPr lang="en-US"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Limits in computed S(Q,):</a:t>
                </a:r>
              </a:p>
              <a:p>
                <a:pPr marL="365718" lvl="1" indent="-182858">
                  <a:spcAft>
                    <a:spcPts val="12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Quantum nature of the simulated system must be negligible (otherwise need to consider methods of incorporating quantum mechanics in the simulation, e.g. using PIMD)</a:t>
                </a:r>
              </a:p>
              <a:p>
                <a:pPr marL="365718" lvl="1" indent="-285717">
                  <a:spcAft>
                    <a:spcPts val="1200"/>
                  </a:spcAft>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ℏ</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𝜔</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sSub>
                      <m:sSubPr>
                        <m:ctrlP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bPr>
                      <m:e>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𝑘</m:t>
                        </m:r>
                      </m:e>
                      <m:sub>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𝐵</m:t>
                        </m:r>
                      </m:sub>
                    </m:sSub>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𝑇</m:t>
                    </m:r>
                  </m:oMath>
                </a14:m>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so care when interpreting high-frequency features or low temperature studies (For </a:t>
                </a:r>
                <a14:m>
                  <m:oMath xmlns:m="http://schemas.openxmlformats.org/officeDocument/2006/math">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𝑇</m:t>
                    </m:r>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=298 </m:t>
                    </m:r>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𝐾</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𝜈</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≈200</m:t>
                    </m:r>
                    <m:sSup>
                      <m:sSupPr>
                        <m:ctrlP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pPr>
                      <m:e>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m:rPr>
                            <m:nor/>
                          </m:rPr>
                          <a:rPr lang="en-US" i="0">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cm</m:t>
                        </m:r>
                      </m:e>
                      <m:sup>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−1</m:t>
                        </m:r>
                      </m:sup>
                    </m:sSup>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d>
                      <m:dPr>
                        <m:ctrlP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dPr>
                      <m:e>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25 </m:t>
                        </m:r>
                        <m:r>
                          <m:rPr>
                            <m:nor/>
                          </m:rPr>
                          <a:rPr lang="en-US" i="0">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meV</m:t>
                        </m:r>
                      </m:e>
                    </m:d>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 </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𝜏</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≈0.2 </m:t>
                    </m:r>
                    <m:r>
                      <m:rPr>
                        <m:nor/>
                      </m:rPr>
                      <a:rPr lang="en-US" i="0">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ps</m:t>
                    </m:r>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oMath>
                </a14:m>
                <a:endParaRPr lang="en-US" dirty="0">
                  <a:latin typeface="Verdana" panose="020B0604030504040204" pitchFamily="34" charset="0"/>
                  <a:ea typeface="Cambria Math" panose="02040503050406030204" pitchFamily="18" charset="0"/>
                  <a:cs typeface="Verdana" panose="020B0604030504040204" pitchFamily="34" charset="0"/>
                  <a:sym typeface="Symbol" panose="05050102010706020507" pitchFamily="18" charset="2"/>
                </a:endParaRPr>
              </a:p>
              <a:p>
                <a:pPr marL="365718" lvl="1" indent="-285717">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Recoil effect on scattering atom must be negligible (Kneller, </a:t>
                </a:r>
                <a:r>
                  <a:rPr lang="en-US" i="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Mol. Phys.</a:t>
                </a: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83</a:t>
                </a: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63 (1994)), so </a:t>
                </a:r>
                <a14:m>
                  <m:oMath xmlns:m="http://schemas.openxmlformats.org/officeDocument/2006/math">
                    <m:f>
                      <m:fPr>
                        <m:ctrlP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fPr>
                      <m:num>
                        <m:sSup>
                          <m:sSupPr>
                            <m:ctrlP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pPr>
                          <m:e>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ℏ</m:t>
                            </m:r>
                          </m:e>
                          <m:sup>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2</m:t>
                            </m:r>
                          </m:sup>
                        </m:sSup>
                        <m:sSup>
                          <m:sSupPr>
                            <m:ctrlP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pPr>
                          <m:e>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𝑄</m:t>
                            </m:r>
                          </m:e>
                          <m:sup>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2</m:t>
                            </m:r>
                          </m:sup>
                        </m:sSup>
                      </m:num>
                      <m:den>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2</m:t>
                        </m:r>
                        <m:sSub>
                          <m:sSubPr>
                            <m:ctrlP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ctrlPr>
                          </m:sSubPr>
                          <m:e>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𝑀</m:t>
                            </m:r>
                          </m:e>
                          <m:sub>
                            <m:r>
                              <a:rPr lang="en-US" i="1">
                                <a:latin typeface="Cambria Math" panose="02040503050406030204" pitchFamily="18" charset="0"/>
                                <a:ea typeface="Verdana" panose="020B0604030504040204" pitchFamily="34" charset="0"/>
                                <a:cs typeface="Verdana" panose="020B0604030504040204" pitchFamily="34" charset="0"/>
                                <a:sym typeface="Symbol" panose="05050102010706020507" pitchFamily="18" charset="2"/>
                              </a:rPr>
                              <m:t>𝐼</m:t>
                            </m:r>
                          </m:sub>
                        </m:sSub>
                      </m:den>
                    </m:f>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m:t>
                    </m:r>
                    <m:sSub>
                      <m:sSubPr>
                        <m:ctrlP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ctrlPr>
                      </m:sSubPr>
                      <m:e>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𝑘</m:t>
                        </m:r>
                      </m:e>
                      <m:sub>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𝐵</m:t>
                        </m:r>
                      </m:sub>
                    </m:sSub>
                    <m:r>
                      <a:rPr lang="en-US" i="1">
                        <a:latin typeface="Cambria Math" panose="02040503050406030204" pitchFamily="18" charset="0"/>
                        <a:ea typeface="Cambria Math" panose="02040503050406030204" pitchFamily="18" charset="0"/>
                        <a:cs typeface="Verdana" panose="020B0604030504040204" pitchFamily="34" charset="0"/>
                        <a:sym typeface="Symbol" panose="05050102010706020507" pitchFamily="18" charset="2"/>
                      </a:rPr>
                      <m:t>𝑇</m:t>
                    </m:r>
                  </m:oMath>
                </a14:m>
                <a:endPar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marL="365718" lvl="1" indent="-285717">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Analysis soft use tabulated </a:t>
                </a:r>
                <a:r>
                  <a:rPr lang="en-US"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bound</a:t>
                </a: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coh</a:t>
                </a: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and </a:t>
                </a:r>
                <a:r>
                  <a:rPr lang="en-US"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inc</a:t>
                </a: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neutron </a:t>
                </a:r>
                <a:r>
                  <a:rPr lang="en-US" dirty="0" err="1">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scatt</a:t>
                </a: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lengths</a:t>
                </a:r>
              </a:p>
            </p:txBody>
          </p:sp>
        </mc:Choice>
        <mc:Fallback xmlns="">
          <p:sp>
            <p:nvSpPr>
              <p:cNvPr id="4" name="TextBox 3"/>
              <p:cNvSpPr txBox="1">
                <a:spLocks noRot="1" noChangeAspect="1" noMove="1" noResize="1" noEditPoints="1" noAdjustHandles="1" noChangeArrowheads="1" noChangeShapeType="1" noTextEdit="1"/>
              </p:cNvSpPr>
              <p:nvPr/>
            </p:nvSpPr>
            <p:spPr>
              <a:xfrm>
                <a:off x="153495" y="575494"/>
                <a:ext cx="8727371" cy="4450385"/>
              </a:xfrm>
              <a:prstGeom prst="rect">
                <a:avLst/>
              </a:prstGeom>
              <a:blipFill rotWithShape="0">
                <a:blip r:embed="rId3"/>
                <a:stretch>
                  <a:fillRect l="-559" t="-685" r="-279" b="-1233"/>
                </a:stretch>
              </a:blipFill>
            </p:spPr>
            <p:txBody>
              <a:bodyPr/>
              <a:lstStyle/>
              <a:p>
                <a:r>
                  <a:rPr lang="en-GB">
                    <a:noFill/>
                  </a:rPr>
                  <a:t> </a:t>
                </a:r>
              </a:p>
            </p:txBody>
          </p:sp>
        </mc:Fallback>
      </mc:AlternateContent>
    </p:spTree>
    <p:extLst>
      <p:ext uri="{BB962C8B-B14F-4D97-AF65-F5344CB8AC3E}">
        <p14:creationId xmlns:p14="http://schemas.microsoft.com/office/powerpoint/2010/main" val="30283921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3495" y="20365"/>
            <a:ext cx="8727371" cy="548559"/>
          </a:xfrm>
        </p:spPr>
        <p:txBody>
          <a:bodyPr/>
          <a:lstStyle/>
          <a:p>
            <a:r>
              <a:rPr lang="en-US" sz="2800" b="1" dirty="0"/>
              <a:t>Useful software to analyze MD simulations</a:t>
            </a:r>
            <a:endParaRPr lang="en-GB" sz="2800" b="1" dirty="0"/>
          </a:p>
        </p:txBody>
      </p:sp>
      <p:sp>
        <p:nvSpPr>
          <p:cNvPr id="10" name="TextBox 9"/>
          <p:cNvSpPr txBox="1"/>
          <p:nvPr/>
        </p:nvSpPr>
        <p:spPr>
          <a:xfrm>
            <a:off x="153500" y="900401"/>
            <a:ext cx="8910995" cy="3801041"/>
          </a:xfrm>
          <a:prstGeom prst="rect">
            <a:avLst/>
          </a:prstGeom>
          <a:noFill/>
        </p:spPr>
        <p:txBody>
          <a:bodyPr wrap="square" rtlCol="0">
            <a:spAutoFit/>
          </a:bodyPr>
          <a:lstStyle/>
          <a:p>
            <a:pPr marL="182858" lvl="1" indent="-182858">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Neutron observables</a:t>
            </a:r>
          </a:p>
          <a:p>
            <a:pPr marL="457143"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MDANSE (E. </a:t>
            </a:r>
            <a:r>
              <a:rPr lang="en-US" sz="1600" dirty="0" err="1">
                <a:latin typeface="Verdana" panose="020B0604030504040204" pitchFamily="34" charset="0"/>
                <a:ea typeface="Verdana" panose="020B0604030504040204" pitchFamily="34" charset="0"/>
                <a:cs typeface="Verdana" panose="020B0604030504040204" pitchFamily="34" charset="0"/>
              </a:rPr>
              <a:t>Pellegrini</a:t>
            </a:r>
            <a:r>
              <a:rPr lang="en-US" sz="1600" dirty="0">
                <a:latin typeface="Verdana" panose="020B0604030504040204" pitchFamily="34" charset="0"/>
                <a:ea typeface="Verdana" panose="020B0604030504040204" pitchFamily="34" charset="0"/>
                <a:cs typeface="Verdana" panose="020B0604030504040204" pitchFamily="34" charset="0"/>
              </a:rPr>
              <a:t>, ILL):</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hlinkClick r:id="rId3"/>
              </a:rPr>
              <a:t>https://mdanse.org</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a:spcAft>
                <a:spcPts val="600"/>
              </a:spcAft>
            </a:pPr>
            <a:r>
              <a:rPr lang="en-US" sz="1600" dirty="0" err="1">
                <a:latin typeface="Verdana" panose="020B0604030504040204" pitchFamily="34" charset="0"/>
                <a:ea typeface="Verdana" panose="020B0604030504040204" pitchFamily="34" charset="0"/>
                <a:cs typeface="Verdana" panose="020B0604030504040204" pitchFamily="34" charset="0"/>
              </a:rPr>
              <a:t>Sassena</a:t>
            </a:r>
            <a:r>
              <a:rPr lang="en-US" sz="1600" dirty="0">
                <a:latin typeface="Verdana" panose="020B0604030504040204" pitchFamily="34" charset="0"/>
                <a:ea typeface="Verdana" panose="020B0604030504040204" pitchFamily="34" charset="0"/>
                <a:cs typeface="Verdana" panose="020B0604030504040204" pitchFamily="34" charset="0"/>
              </a:rPr>
              <a:t> (ORNL):</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hlinkClick r:id="rId4"/>
              </a:rPr>
              <a:t>www.sassena.org</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a:spcAft>
                <a:spcPts val="2400"/>
              </a:spcAft>
            </a:pPr>
            <a:r>
              <a:rPr lang="en-US" sz="1600" dirty="0" err="1">
                <a:latin typeface="Verdana" panose="020B0604030504040204" pitchFamily="34" charset="0"/>
                <a:ea typeface="Verdana" panose="020B0604030504040204" pitchFamily="34" charset="0"/>
                <a:cs typeface="Verdana" panose="020B0604030504040204" pitchFamily="34" charset="0"/>
              </a:rPr>
              <a:t>LiquidLib</a:t>
            </a:r>
            <a:r>
              <a:rPr lang="en-US" sz="1600" dirty="0">
                <a:latin typeface="Verdana" panose="020B0604030504040204" pitchFamily="34" charset="0"/>
                <a:ea typeface="Verdana" panose="020B0604030504040204" pitchFamily="34" charset="0"/>
                <a:cs typeface="Verdana" panose="020B0604030504040204" pitchFamily="34" charset="0"/>
              </a:rPr>
              <a:t> (Illinois): </a:t>
            </a:r>
            <a:r>
              <a:rPr lang="en-US" sz="1600" dirty="0">
                <a:latin typeface="Verdana" panose="020B0604030504040204" pitchFamily="34" charset="0"/>
                <a:ea typeface="Verdana" panose="020B0604030504040204" pitchFamily="34" charset="0"/>
                <a:cs typeface="Verdana" panose="020B0604030504040204" pitchFamily="34" charset="0"/>
                <a:hlinkClick r:id="rId5"/>
              </a:rPr>
              <a:t>https://github.com/Shopify/liquid/tree/master/lib/liquid</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182858" lvl="1" indent="-182858">
              <a:spcAft>
                <a:spcPts val="600"/>
              </a:spcAft>
              <a:buFont typeface="Arial" panose="020B0604020202020204" pitchFamily="34" charset="0"/>
              <a:buChar char="•"/>
            </a:pPr>
            <a:r>
              <a:rPr lang="en-US" sz="1600" b="1" dirty="0">
                <a:latin typeface="Verdana" panose="020B0604030504040204" pitchFamily="34" charset="0"/>
                <a:ea typeface="Verdana" panose="020B0604030504040204" pitchFamily="34" charset="0"/>
                <a:cs typeface="Verdana" panose="020B0604030504040204" pitchFamily="34" charset="0"/>
              </a:rPr>
              <a:t>Other</a:t>
            </a:r>
          </a:p>
          <a:p>
            <a:pPr marL="457143"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VMD (Illinois):</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hlinkClick r:id="rId6"/>
              </a:rPr>
              <a:t>http://www.ks.uiuc.edu/Research/vmd/</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a:spcAft>
                <a:spcPts val="600"/>
              </a:spcAft>
            </a:pPr>
            <a:r>
              <a:rPr lang="en-US" sz="1600" dirty="0" err="1">
                <a:latin typeface="Verdana" panose="020B0604030504040204" pitchFamily="34" charset="0"/>
                <a:ea typeface="Verdana" panose="020B0604030504040204" pitchFamily="34" charset="0"/>
                <a:cs typeface="Verdana" panose="020B0604030504040204" pitchFamily="34" charset="0"/>
              </a:rPr>
              <a:t>MDTraj</a:t>
            </a:r>
            <a:r>
              <a:rPr lang="en-US" sz="1600"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hlinkClick r:id="rId7"/>
              </a:rPr>
              <a:t>http://mdtraj.org</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Travis (Bonn, </a:t>
            </a:r>
            <a:r>
              <a:rPr lang="en-US" sz="1600" dirty="0" err="1">
                <a:latin typeface="Verdana" panose="020B0604030504040204" pitchFamily="34" charset="0"/>
                <a:ea typeface="Verdana" panose="020B0604030504040204" pitchFamily="34" charset="0"/>
                <a:cs typeface="Verdana" panose="020B0604030504040204" pitchFamily="34" charset="0"/>
              </a:rPr>
              <a:t>Lepizig</a:t>
            </a:r>
            <a:r>
              <a:rPr lang="en-US" sz="1600" dirty="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hlinkClick r:id="rId8"/>
              </a:rPr>
              <a:t>http://www.travis-analyzer.de/</a:t>
            </a:r>
            <a:endParaRPr lang="en-US" sz="1600" dirty="0">
              <a:latin typeface="Verdana" panose="020B0604030504040204" pitchFamily="34" charset="0"/>
              <a:ea typeface="Verdana" panose="020B0604030504040204" pitchFamily="34" charset="0"/>
              <a:cs typeface="Verdana" panose="020B0604030504040204" pitchFamily="34" charset="0"/>
            </a:endParaRPr>
          </a:p>
          <a:p>
            <a:pPr marL="457143"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a:t>
            </a:r>
          </a:p>
          <a:p>
            <a:pPr marL="457143" lvl="2">
              <a:spcAft>
                <a:spcPts val="600"/>
              </a:spcAft>
            </a:pPr>
            <a:r>
              <a:rPr lang="en-US" sz="1600" dirty="0">
                <a:latin typeface="Verdana" panose="020B0604030504040204" pitchFamily="34" charset="0"/>
                <a:ea typeface="Verdana" panose="020B0604030504040204" pitchFamily="34" charset="0"/>
                <a:cs typeface="Verdana" panose="020B0604030504040204" pitchFamily="34" charset="0"/>
              </a:rPr>
              <a:t>+ scripts and programs distributed with MD codes</a:t>
            </a:r>
          </a:p>
          <a:p>
            <a:pPr marL="457143" lvl="2">
              <a:spcAft>
                <a:spcPts val="1200"/>
              </a:spcAft>
            </a:pPr>
            <a:r>
              <a:rPr lang="en-US" sz="1600" dirty="0">
                <a:latin typeface="Verdana" panose="020B0604030504040204" pitchFamily="34" charset="0"/>
                <a:ea typeface="Verdana" panose="020B0604030504040204" pitchFamily="34" charset="0"/>
                <a:cs typeface="Verdana" panose="020B0604030504040204" pitchFamily="34" charset="0"/>
              </a:rPr>
              <a:t>+ tools for specific analysis (bio, ring statistics, H-bonding, etc.)</a:t>
            </a:r>
          </a:p>
        </p:txBody>
      </p:sp>
    </p:spTree>
    <p:extLst>
      <p:ext uri="{BB962C8B-B14F-4D97-AF65-F5344CB8AC3E}">
        <p14:creationId xmlns:p14="http://schemas.microsoft.com/office/powerpoint/2010/main" val="2548312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245311" y="123248"/>
            <a:ext cx="8727371" cy="548559"/>
          </a:xfrm>
        </p:spPr>
        <p:txBody>
          <a:bodyPr/>
          <a:lstStyle/>
          <a:p>
            <a:r>
              <a:rPr lang="en-US" sz="2800" b="1" dirty="0"/>
              <a:t>Validation of MD results</a:t>
            </a:r>
            <a:endParaRPr lang="en-GB" sz="2800" b="1" dirty="0"/>
          </a:p>
        </p:txBody>
      </p:sp>
      <p:sp>
        <p:nvSpPr>
          <p:cNvPr id="4" name="TextBox 3"/>
          <p:cNvSpPr txBox="1">
            <a:spLocks noChangeArrowheads="1"/>
          </p:cNvSpPr>
          <p:nvPr/>
        </p:nvSpPr>
        <p:spPr bwMode="auto">
          <a:xfrm>
            <a:off x="248203" y="671796"/>
            <a:ext cx="8736779" cy="1154162"/>
          </a:xfrm>
          <a:prstGeom prst="rect">
            <a:avLst/>
          </a:prstGeom>
          <a:noFill/>
          <a:ln w="9525">
            <a:noFill/>
            <a:miter lim="800000"/>
            <a:headEnd/>
            <a:tailEnd/>
          </a:ln>
        </p:spPr>
        <p:txBody>
          <a:bodyPr wrap="square">
            <a:spAutoFit/>
          </a:bodyPr>
          <a:lstStyle/>
          <a:p>
            <a:pPr>
              <a:spcAft>
                <a:spcPts val="600"/>
              </a:spcAft>
            </a:pP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W. F. van </a:t>
            </a:r>
            <a:r>
              <a:rPr lang="en-US" sz="16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Gunsteren</a:t>
            </a: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and A. E. Mark: “Validation of molecular dynamics simulation”, </a:t>
            </a:r>
            <a:r>
              <a:rPr lang="en-US" sz="16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J. Chem. Phys. </a:t>
            </a:r>
            <a:r>
              <a:rPr lang="en-US" sz="16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108</a:t>
            </a: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6109 (1998)</a:t>
            </a:r>
          </a:p>
          <a:p>
            <a:pPr>
              <a:spcAft>
                <a:spcPts val="600"/>
              </a:spcAft>
            </a:pP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W. F. van </a:t>
            </a:r>
            <a:r>
              <a:rPr lang="en-US" sz="16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Gunsteren</a:t>
            </a: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J. </a:t>
            </a:r>
            <a:r>
              <a:rPr lang="en-US" sz="1600"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Dolenc</a:t>
            </a: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and A. E. Mark: “Molecular simulation as an aid to experimentalists”, </a:t>
            </a:r>
            <a:r>
              <a:rPr lang="en-US" sz="1600" i="1"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Curr</a:t>
            </a:r>
            <a:r>
              <a:rPr lang="en-US" sz="16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t>
            </a:r>
            <a:r>
              <a:rPr lang="en-US" sz="1600" i="1"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Opin</a:t>
            </a:r>
            <a:r>
              <a:rPr lang="en-US" sz="16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a:t>
            </a:r>
            <a:r>
              <a:rPr lang="en-US" sz="1600" i="1" dirty="0" err="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Struct</a:t>
            </a:r>
            <a:r>
              <a:rPr lang="en-US" sz="1600" i="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Biol. </a:t>
            </a:r>
            <a:r>
              <a:rPr lang="en-US" sz="16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18</a:t>
            </a:r>
            <a:r>
              <a:rPr lang="en-US" sz="16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 149 (2008)</a:t>
            </a:r>
          </a:p>
        </p:txBody>
      </p:sp>
      <p:sp>
        <p:nvSpPr>
          <p:cNvPr id="5" name="TextBox 4"/>
          <p:cNvSpPr txBox="1"/>
          <p:nvPr/>
        </p:nvSpPr>
        <p:spPr>
          <a:xfrm>
            <a:off x="568235" y="2225535"/>
            <a:ext cx="7489916" cy="2323713"/>
          </a:xfrm>
          <a:prstGeom prst="rect">
            <a:avLst/>
          </a:prstGeom>
          <a:noFill/>
        </p:spPr>
        <p:txBody>
          <a:bodyPr wrap="square" rtlCol="0">
            <a:spAutoFit/>
          </a:bodyPr>
          <a:lstStyle/>
          <a:p>
            <a:pPr>
              <a:spcAft>
                <a:spcPts val="600"/>
              </a:spcAft>
            </a:pPr>
            <a:r>
              <a:rPr lang="en-US" sz="2000" b="1" dirty="0">
                <a:latin typeface="Verdana" panose="020B0604030504040204" pitchFamily="34" charset="0"/>
                <a:ea typeface="Verdana" panose="020B0604030504040204" pitchFamily="34" charset="0"/>
                <a:cs typeface="Verdana" panose="020B0604030504040204" pitchFamily="34" charset="0"/>
              </a:rPr>
              <a:t>Some important points to consider:</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285717" indent="-285717">
              <a:spcAft>
                <a:spcPts val="6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Quality of the model</a:t>
            </a:r>
          </a:p>
          <a:p>
            <a:pPr marL="285717" indent="-285717">
              <a:spcAft>
                <a:spcPts val="6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Accuracy of the force field</a:t>
            </a:r>
          </a:p>
          <a:p>
            <a:pPr marL="285717" indent="-285717">
              <a:spcAft>
                <a:spcPts val="6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Degree of sampling, statistics and convergence</a:t>
            </a:r>
          </a:p>
          <a:p>
            <a:pPr marL="285717" indent="-285717">
              <a:spcAft>
                <a:spcPts val="6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Quality of the software</a:t>
            </a:r>
          </a:p>
          <a:p>
            <a:pPr marL="285717" indent="-285717">
              <a:spcAft>
                <a:spcPts val="600"/>
              </a:spcAft>
              <a:buFont typeface="Arial" panose="020B0604020202020204" pitchFamily="34" charset="0"/>
              <a:buChar char="•"/>
            </a:pPr>
            <a:r>
              <a:rPr lang="en-US" sz="2000" dirty="0">
                <a:latin typeface="Verdana" panose="020B0604030504040204" pitchFamily="34" charset="0"/>
                <a:ea typeface="Verdana" panose="020B0604030504040204" pitchFamily="34" charset="0"/>
                <a:cs typeface="Verdana" panose="020B0604030504040204" pitchFamily="34" charset="0"/>
              </a:rPr>
              <a:t>Competence in using the software</a:t>
            </a:r>
          </a:p>
        </p:txBody>
      </p:sp>
    </p:spTree>
    <p:extLst>
      <p:ext uri="{BB962C8B-B14F-4D97-AF65-F5344CB8AC3E}">
        <p14:creationId xmlns:p14="http://schemas.microsoft.com/office/powerpoint/2010/main" val="1432567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245311" y="123248"/>
            <a:ext cx="8727371" cy="548559"/>
          </a:xfrm>
        </p:spPr>
        <p:txBody>
          <a:bodyPr/>
          <a:lstStyle/>
          <a:p>
            <a:r>
              <a:rPr lang="en-US" sz="2800" b="1" dirty="0"/>
              <a:t>Validation of MD results</a:t>
            </a:r>
            <a:endParaRPr lang="en-GB" sz="2800" b="1" dirty="0"/>
          </a:p>
        </p:txBody>
      </p:sp>
      <p:sp>
        <p:nvSpPr>
          <p:cNvPr id="5" name="TextBox 4"/>
          <p:cNvSpPr txBox="1"/>
          <p:nvPr/>
        </p:nvSpPr>
        <p:spPr>
          <a:xfrm>
            <a:off x="353958" y="933953"/>
            <a:ext cx="8618725" cy="3554819"/>
          </a:xfrm>
          <a:prstGeom prst="rect">
            <a:avLst/>
          </a:prstGeom>
          <a:noFill/>
        </p:spPr>
        <p:txBody>
          <a:bodyPr wrap="square" rtlCol="0">
            <a:spAutoFit/>
          </a:bodyPr>
          <a:lstStyle/>
          <a:p>
            <a:pPr>
              <a:spcAft>
                <a:spcPts val="1200"/>
              </a:spcAft>
            </a:pPr>
            <a:r>
              <a:rPr lang="en-US" b="1" dirty="0">
                <a:latin typeface="Verdana" panose="020B0604030504040204" pitchFamily="34" charset="0"/>
                <a:ea typeface="Verdana" panose="020B0604030504040204" pitchFamily="34" charset="0"/>
                <a:cs typeface="Verdana" panose="020B0604030504040204" pitchFamily="34" charset="0"/>
              </a:rPr>
              <a:t>MD simulations are normally validated by comparing to experiment, but:</a:t>
            </a:r>
          </a:p>
          <a:p>
            <a:pPr marL="285717" indent="-285717">
              <a:spcAft>
                <a:spcPts val="600"/>
              </a:spcAft>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Simulation and experiment can agree because</a:t>
            </a:r>
            <a:endParaRPr lang="en-US" dirty="0">
              <a:latin typeface="Verdana" panose="020B0604030504040204" pitchFamily="34" charset="0"/>
              <a:ea typeface="Verdana" panose="020B0604030504040204" pitchFamily="34" charset="0"/>
              <a:cs typeface="Verdana" panose="020B0604030504040204" pitchFamily="34" charset="0"/>
            </a:endParaRPr>
          </a:p>
          <a:p>
            <a:pPr marL="742857" lvl="1" indent="-285717">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The simulation reflects adequately our system</a:t>
            </a:r>
          </a:p>
          <a:p>
            <a:pPr marL="742857" lvl="1" indent="-285717">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property compared is not sensitive to simulation details</a:t>
            </a:r>
          </a:p>
          <a:p>
            <a:pPr marL="742857" lvl="1" indent="-285717">
              <a:spcAft>
                <a:spcPts val="12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Compensation of errors</a:t>
            </a:r>
            <a:endParaRPr lang="en-US" b="1" dirty="0">
              <a:latin typeface="Verdana" panose="020B0604030504040204" pitchFamily="34" charset="0"/>
              <a:ea typeface="Verdana" panose="020B0604030504040204" pitchFamily="34" charset="0"/>
              <a:cs typeface="Verdana" panose="020B0604030504040204" pitchFamily="34" charset="0"/>
            </a:endParaRPr>
          </a:p>
          <a:p>
            <a:pPr marL="285717" indent="-285717">
              <a:spcAft>
                <a:spcPts val="600"/>
              </a:spcAft>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Or simulation and experiment may not agree because</a:t>
            </a:r>
            <a:endParaRPr lang="en-US" dirty="0">
              <a:latin typeface="Verdana" panose="020B0604030504040204" pitchFamily="34" charset="0"/>
              <a:ea typeface="Verdana" panose="020B0604030504040204" pitchFamily="34" charset="0"/>
              <a:cs typeface="Verdana" panose="020B0604030504040204" pitchFamily="34" charset="0"/>
            </a:endParaRPr>
          </a:p>
          <a:p>
            <a:pPr marL="742857" lvl="1" indent="-285717">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The simulation does not provide an adequate representation of our system (e.g. due to one or several of the 5 previous points)</a:t>
            </a:r>
          </a:p>
          <a:p>
            <a:pPr marL="742857" lvl="1" indent="-285717">
              <a:spcAft>
                <a:spcPts val="600"/>
              </a:spcAft>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experimental data are not correct</a:t>
            </a:r>
          </a:p>
        </p:txBody>
      </p:sp>
    </p:spTree>
    <p:extLst>
      <p:ext uri="{BB962C8B-B14F-4D97-AF65-F5344CB8AC3E}">
        <p14:creationId xmlns:p14="http://schemas.microsoft.com/office/powerpoint/2010/main" val="2117827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245311" y="123248"/>
            <a:ext cx="8727371" cy="548559"/>
          </a:xfrm>
        </p:spPr>
        <p:txBody>
          <a:bodyPr/>
          <a:lstStyle/>
          <a:p>
            <a:r>
              <a:rPr lang="en-US" sz="2800" b="1" dirty="0"/>
              <a:t>Validation of MD results</a:t>
            </a:r>
            <a:endParaRPr lang="en-GB" sz="2800" b="1" dirty="0"/>
          </a:p>
        </p:txBody>
      </p:sp>
      <p:sp>
        <p:nvSpPr>
          <p:cNvPr id="4" name="Text Placeholder 2"/>
          <p:cNvSpPr>
            <a:spLocks noGrp="1"/>
          </p:cNvSpPr>
          <p:nvPr>
            <p:ph type="body" sz="quarter" idx="20"/>
          </p:nvPr>
        </p:nvSpPr>
        <p:spPr>
          <a:xfrm>
            <a:off x="5320185" y="168962"/>
            <a:ext cx="3732393" cy="356251"/>
          </a:xfrm>
        </p:spPr>
        <p:txBody>
          <a:bodyPr/>
          <a:lstStyle/>
          <a:p>
            <a:r>
              <a:rPr lang="en-US" sz="2400" dirty="0"/>
              <a:t>Quality of the model</a:t>
            </a:r>
            <a:endParaRPr lang="en-GB" sz="2400" dirty="0"/>
          </a:p>
        </p:txBody>
      </p:sp>
      <p:pic>
        <p:nvPicPr>
          <p:cNvPr id="6" name="Picture 3"/>
          <p:cNvPicPr>
            <a:picLocks noChangeAspect="1" noChangeArrowheads="1"/>
          </p:cNvPicPr>
          <p:nvPr/>
        </p:nvPicPr>
        <p:blipFill>
          <a:blip r:embed="rId3" cstate="print"/>
          <a:srcRect/>
          <a:stretch>
            <a:fillRect/>
          </a:stretch>
        </p:blipFill>
        <p:spPr bwMode="auto">
          <a:xfrm>
            <a:off x="712487" y="1062993"/>
            <a:ext cx="2796179" cy="3780748"/>
          </a:xfrm>
          <a:prstGeom prst="rect">
            <a:avLst/>
          </a:prstGeom>
          <a:noFill/>
          <a:ln w="9525">
            <a:noFill/>
            <a:miter lim="800000"/>
            <a:headEnd/>
            <a:tailEnd/>
          </a:ln>
        </p:spPr>
      </p:pic>
      <p:sp>
        <p:nvSpPr>
          <p:cNvPr id="7" name="TextBox 6"/>
          <p:cNvSpPr txBox="1"/>
          <p:nvPr/>
        </p:nvSpPr>
        <p:spPr>
          <a:xfrm>
            <a:off x="1576004" y="924501"/>
            <a:ext cx="1892378" cy="276999"/>
          </a:xfrm>
          <a:prstGeom prst="rect">
            <a:avLst/>
          </a:prstGeom>
          <a:noFill/>
        </p:spPr>
        <p:txBody>
          <a:bodyPr wrap="none" rtlCol="0">
            <a:spAutoFit/>
          </a:bodyPr>
          <a:lstStyle/>
          <a:p>
            <a:r>
              <a:rPr lang="en-US" sz="1200" dirty="0" err="1"/>
              <a:t>Tarek</a:t>
            </a:r>
            <a:r>
              <a:rPr lang="en-US" sz="1200" dirty="0"/>
              <a:t> &amp; Tobias, JACS (1999)</a:t>
            </a:r>
          </a:p>
        </p:txBody>
      </p:sp>
      <p:pic>
        <p:nvPicPr>
          <p:cNvPr id="8" name="Picture 2"/>
          <p:cNvPicPr>
            <a:picLocks noChangeAspect="1" noChangeArrowheads="1"/>
          </p:cNvPicPr>
          <p:nvPr/>
        </p:nvPicPr>
        <p:blipFill>
          <a:blip r:embed="rId4" cstate="print"/>
          <a:srcRect/>
          <a:stretch>
            <a:fillRect/>
          </a:stretch>
        </p:blipFill>
        <p:spPr bwMode="auto">
          <a:xfrm>
            <a:off x="3846654" y="1393125"/>
            <a:ext cx="4662151" cy="2764284"/>
          </a:xfrm>
          <a:prstGeom prst="rect">
            <a:avLst/>
          </a:prstGeom>
          <a:noFill/>
          <a:ln w="9525">
            <a:noFill/>
            <a:miter lim="800000"/>
            <a:headEnd/>
            <a:tailEnd/>
          </a:ln>
        </p:spPr>
      </p:pic>
    </p:spTree>
    <p:extLst>
      <p:ext uri="{BB962C8B-B14F-4D97-AF65-F5344CB8AC3E}">
        <p14:creationId xmlns:p14="http://schemas.microsoft.com/office/powerpoint/2010/main" val="3422346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157355" y="70340"/>
            <a:ext cx="8727371" cy="548559"/>
          </a:xfrm>
        </p:spPr>
        <p:txBody>
          <a:bodyPr/>
          <a:lstStyle/>
          <a:p>
            <a:r>
              <a:rPr lang="en-US" b="1" dirty="0" smtClean="0"/>
              <a:t>My main references</a:t>
            </a:r>
            <a:endParaRPr lang="en-GB" b="1" dirty="0"/>
          </a:p>
        </p:txBody>
      </p:sp>
      <p:sp>
        <p:nvSpPr>
          <p:cNvPr id="5" name="TextBox 4"/>
          <p:cNvSpPr txBox="1">
            <a:spLocks noChangeArrowheads="1"/>
          </p:cNvSpPr>
          <p:nvPr/>
        </p:nvSpPr>
        <p:spPr bwMode="auto">
          <a:xfrm>
            <a:off x="157354" y="719173"/>
            <a:ext cx="8986645" cy="3793346"/>
          </a:xfrm>
          <a:prstGeom prst="rect">
            <a:avLst/>
          </a:prstGeom>
          <a:noFill/>
          <a:ln w="9525">
            <a:noFill/>
            <a:miter lim="800000"/>
            <a:headEnd/>
            <a:tailEnd/>
          </a:ln>
        </p:spPr>
        <p:txBody>
          <a:bodyPr wrap="square">
            <a:spAutoFit/>
          </a:bodyPr>
          <a:lstStyle/>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rPr>
              <a:t>DFT</a:t>
            </a:r>
          </a:p>
          <a:p>
            <a:pPr>
              <a:spcAft>
                <a:spcPts val="1200"/>
              </a:spcAft>
            </a:pPr>
            <a:r>
              <a:rPr lang="en-US" sz="1400" dirty="0">
                <a:latin typeface="Verdana" panose="020B0604030504040204" pitchFamily="34" charset="0"/>
                <a:ea typeface="Verdana" panose="020B0604030504040204" pitchFamily="34" charset="0"/>
                <a:cs typeface="Verdana" panose="020B0604030504040204" pitchFamily="34" charset="0"/>
              </a:rPr>
              <a:t>“Electronic Structure: Basic Theory and Practical Methods”, Richard M. Martin, Cambridge University Press (2004)</a:t>
            </a:r>
          </a:p>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rPr>
              <a:t>LD</a:t>
            </a:r>
          </a:p>
          <a:p>
            <a:pPr>
              <a:spcAft>
                <a:spcPts val="1200"/>
              </a:spcAft>
            </a:pPr>
            <a:r>
              <a:rPr lang="en-US" sz="1400" dirty="0">
                <a:latin typeface="Verdana" panose="020B0604030504040204" pitchFamily="34" charset="0"/>
                <a:ea typeface="Verdana" panose="020B0604030504040204" pitchFamily="34" charset="0"/>
                <a:cs typeface="Verdana" panose="020B0604030504040204" pitchFamily="34" charset="0"/>
              </a:rPr>
              <a:t>“Structure and dynamics: An atomic view of materials”, Martin Dove, Oxford University Press (2003)</a:t>
            </a:r>
          </a:p>
          <a:p>
            <a:pPr>
              <a:spcAft>
                <a:spcPts val="600"/>
              </a:spcAft>
            </a:pPr>
            <a:r>
              <a:rPr lang="en-US" sz="1600" b="1" dirty="0">
                <a:latin typeface="Verdana" panose="020B0604030504040204" pitchFamily="34" charset="0"/>
                <a:ea typeface="Verdana" panose="020B0604030504040204" pitchFamily="34" charset="0"/>
                <a:cs typeface="Verdana" panose="020B0604030504040204" pitchFamily="34" charset="0"/>
              </a:rPr>
              <a:t>MC and MD</a:t>
            </a:r>
          </a:p>
          <a:p>
            <a:pPr>
              <a:spcAft>
                <a:spcPts val="600"/>
              </a:spcAft>
            </a:pPr>
            <a:r>
              <a:rPr lang="en-US" sz="1400" dirty="0">
                <a:latin typeface="Verdana" panose="020B0604030504040204" pitchFamily="34" charset="0"/>
                <a:ea typeface="Verdana" panose="020B0604030504040204" pitchFamily="34" charset="0"/>
                <a:cs typeface="Verdana" panose="020B0604030504040204" pitchFamily="34" charset="0"/>
              </a:rPr>
              <a:t>“Computer Simulation of Liquids”, M. P. Allen and D. J. </a:t>
            </a:r>
            <a:r>
              <a:rPr lang="en-US" sz="1400" dirty="0" err="1">
                <a:latin typeface="Verdana" panose="020B0604030504040204" pitchFamily="34" charset="0"/>
                <a:ea typeface="Verdana" panose="020B0604030504040204" pitchFamily="34" charset="0"/>
                <a:cs typeface="Verdana" panose="020B0604030504040204" pitchFamily="34" charset="0"/>
              </a:rPr>
              <a:t>Tildesley</a:t>
            </a:r>
            <a:r>
              <a:rPr lang="en-US" sz="1400" dirty="0">
                <a:latin typeface="Verdana" panose="020B0604030504040204" pitchFamily="34" charset="0"/>
                <a:ea typeface="Verdana" panose="020B0604030504040204" pitchFamily="34" charset="0"/>
                <a:cs typeface="Verdana" panose="020B0604030504040204" pitchFamily="34" charset="0"/>
              </a:rPr>
              <a:t>, Clarendon Press, Oxford (1987)</a:t>
            </a:r>
          </a:p>
          <a:p>
            <a:pPr>
              <a:spcAft>
                <a:spcPts val="1200"/>
              </a:spcAft>
            </a:pPr>
            <a:r>
              <a:rPr lang="en-US" sz="1400" dirty="0">
                <a:latin typeface="Verdana" panose="020B0604030504040204" pitchFamily="34" charset="0"/>
                <a:ea typeface="Verdana" panose="020B0604030504040204" pitchFamily="34" charset="0"/>
                <a:cs typeface="Verdana" panose="020B0604030504040204" pitchFamily="34" charset="0"/>
              </a:rPr>
              <a:t>“Understanding Molecular Simulation: From Algorithms to Applications”, D. </a:t>
            </a:r>
            <a:r>
              <a:rPr lang="en-US" sz="1400" dirty="0" err="1">
                <a:latin typeface="Verdana" panose="020B0604030504040204" pitchFamily="34" charset="0"/>
                <a:ea typeface="Verdana" panose="020B0604030504040204" pitchFamily="34" charset="0"/>
                <a:cs typeface="Verdana" panose="020B0604030504040204" pitchFamily="34" charset="0"/>
              </a:rPr>
              <a:t>Frenkel</a:t>
            </a:r>
            <a:r>
              <a:rPr lang="en-US" sz="1400" dirty="0">
                <a:latin typeface="Verdana" panose="020B0604030504040204" pitchFamily="34" charset="0"/>
                <a:ea typeface="Verdana" panose="020B0604030504040204" pitchFamily="34" charset="0"/>
                <a:cs typeface="Verdana" panose="020B0604030504040204" pitchFamily="34" charset="0"/>
              </a:rPr>
              <a:t> and B. </a:t>
            </a:r>
            <a:r>
              <a:rPr lang="en-US" sz="1400" dirty="0" err="1">
                <a:latin typeface="Verdana" panose="020B0604030504040204" pitchFamily="34" charset="0"/>
                <a:ea typeface="Verdana" panose="020B0604030504040204" pitchFamily="34" charset="0"/>
                <a:cs typeface="Verdana" panose="020B0604030504040204" pitchFamily="34" charset="0"/>
              </a:rPr>
              <a:t>Smit</a:t>
            </a:r>
            <a:r>
              <a:rPr lang="en-US" sz="1400" dirty="0">
                <a:latin typeface="Verdana" panose="020B0604030504040204" pitchFamily="34" charset="0"/>
                <a:ea typeface="Verdana" panose="020B0604030504040204" pitchFamily="34" charset="0"/>
                <a:cs typeface="Verdana" panose="020B0604030504040204" pitchFamily="34" charset="0"/>
              </a:rPr>
              <a:t>, Academic Press (2002)</a:t>
            </a:r>
          </a:p>
          <a:p>
            <a:pPr>
              <a:spcAft>
                <a:spcPts val="300"/>
              </a:spcAft>
            </a:pPr>
            <a:r>
              <a:rPr lang="en-US" sz="1600" b="1" dirty="0">
                <a:latin typeface="Verdana" panose="020B0604030504040204" pitchFamily="34" charset="0"/>
                <a:ea typeface="Verdana" panose="020B0604030504040204" pitchFamily="34" charset="0"/>
                <a:cs typeface="Verdana" panose="020B0604030504040204" pitchFamily="34" charset="0"/>
              </a:rPr>
              <a:t>School lectures from the French Neutron Society</a:t>
            </a:r>
          </a:p>
          <a:p>
            <a:pPr>
              <a:spcAft>
                <a:spcPts val="600"/>
              </a:spcAft>
            </a:pPr>
            <a:r>
              <a:rPr lang="en-US" sz="1400" dirty="0">
                <a:latin typeface="Verdana" panose="020B0604030504040204" pitchFamily="34" charset="0"/>
                <a:ea typeface="Verdana" panose="020B0604030504040204" pitchFamily="34" charset="0"/>
                <a:cs typeface="Verdana" panose="020B0604030504040204" pitchFamily="34" charset="0"/>
              </a:rPr>
              <a:t>“Neutrons and simulations”, M. Johnson, N. </a:t>
            </a:r>
            <a:r>
              <a:rPr lang="en-US" sz="1400" dirty="0" err="1">
                <a:latin typeface="Verdana" panose="020B0604030504040204" pitchFamily="34" charset="0"/>
                <a:ea typeface="Verdana" panose="020B0604030504040204" pitchFamily="34" charset="0"/>
                <a:cs typeface="Verdana" panose="020B0604030504040204" pitchFamily="34" charset="0"/>
              </a:rPr>
              <a:t>Malikova</a:t>
            </a:r>
            <a:r>
              <a:rPr lang="en-US" sz="1400" dirty="0">
                <a:latin typeface="Verdana" panose="020B0604030504040204" pitchFamily="34" charset="0"/>
                <a:ea typeface="Verdana" panose="020B0604030504040204" pitchFamily="34" charset="0"/>
                <a:cs typeface="Verdana" panose="020B0604030504040204" pitchFamily="34" charset="0"/>
              </a:rPr>
              <a:t>, and M. </a:t>
            </a:r>
            <a:r>
              <a:rPr lang="en-US" sz="1400" dirty="0" err="1">
                <a:latin typeface="Verdana" panose="020B0604030504040204" pitchFamily="34" charset="0"/>
                <a:ea typeface="Verdana" panose="020B0604030504040204" pitchFamily="34" charset="0"/>
                <a:cs typeface="Verdana" panose="020B0604030504040204" pitchFamily="34" charset="0"/>
              </a:rPr>
              <a:t>Plazanet</a:t>
            </a:r>
            <a:r>
              <a:rPr lang="en-US" sz="1400" dirty="0">
                <a:latin typeface="Verdana" panose="020B0604030504040204" pitchFamily="34" charset="0"/>
                <a:ea typeface="Verdana" panose="020B0604030504040204" pitchFamily="34" charset="0"/>
                <a:cs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rPr>
              <a:t>eds</a:t>
            </a:r>
            <a:r>
              <a:rPr lang="en-US" sz="1400" dirty="0">
                <a:latin typeface="Verdana" panose="020B0604030504040204" pitchFamily="34" charset="0"/>
                <a:ea typeface="Verdana" panose="020B0604030504040204" pitchFamily="34" charset="0"/>
                <a:cs typeface="Verdana" panose="020B0604030504040204" pitchFamily="34" charset="0"/>
              </a:rPr>
              <a:t>), EDP sciences: </a:t>
            </a:r>
            <a:r>
              <a:rPr lang="en-US" sz="1200"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https://www.neutron-sciences.org/articles/sfn/abs/2011/01/contents/contents.html</a:t>
            </a:r>
          </a:p>
        </p:txBody>
      </p:sp>
      <p:sp>
        <p:nvSpPr>
          <p:cNvPr id="4" name="Text Placeholder 2"/>
          <p:cNvSpPr>
            <a:spLocks noGrp="1"/>
          </p:cNvSpPr>
          <p:nvPr>
            <p:ph type="body" sz="quarter" idx="20"/>
          </p:nvPr>
        </p:nvSpPr>
        <p:spPr>
          <a:xfrm>
            <a:off x="4908427" y="84433"/>
            <a:ext cx="4094059" cy="356251"/>
          </a:xfrm>
        </p:spPr>
        <p:txBody>
          <a:bodyPr/>
          <a:lstStyle/>
          <a:p>
            <a:r>
              <a:rPr lang="en-US" sz="2000" dirty="0" smtClean="0"/>
              <a:t>Among many other useful material</a:t>
            </a:r>
            <a:endParaRPr lang="en-GB" sz="2000" dirty="0"/>
          </a:p>
        </p:txBody>
      </p:sp>
    </p:spTree>
    <p:extLst>
      <p:ext uri="{BB962C8B-B14F-4D97-AF65-F5344CB8AC3E}">
        <p14:creationId xmlns:p14="http://schemas.microsoft.com/office/powerpoint/2010/main" val="2739983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8"/>
          </p:nvPr>
        </p:nvSpPr>
        <p:spPr>
          <a:xfrm>
            <a:off x="3" y="1746833"/>
            <a:ext cx="8727371" cy="548559"/>
          </a:xfrm>
        </p:spPr>
        <p:txBody>
          <a:bodyPr/>
          <a:lstStyle/>
          <a:p>
            <a:pPr algn="ctr">
              <a:spcBef>
                <a:spcPts val="0"/>
              </a:spcBef>
              <a:spcAft>
                <a:spcPts val="1200"/>
              </a:spcAft>
            </a:pPr>
            <a:r>
              <a:rPr lang="en-US" b="1" dirty="0" smtClean="0">
                <a:latin typeface="Verdana" panose="020B0604030504040204" pitchFamily="34" charset="0"/>
                <a:ea typeface="Verdana" panose="020B0604030504040204" pitchFamily="34" charset="0"/>
                <a:cs typeface="Verdana" panose="020B0604030504040204" pitchFamily="34" charset="0"/>
              </a:rPr>
              <a:t>The end </a:t>
            </a:r>
            <a:endParaRPr lang="en-GB"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47750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1961077"/>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47509"/>
            <a:ext cx="8727371" cy="548559"/>
          </a:xfrm>
        </p:spPr>
        <p:txBody>
          <a:bodyPr/>
          <a:lstStyle/>
          <a:p>
            <a:r>
              <a:rPr lang="en-US" b="1" dirty="0" smtClean="0"/>
              <a:t>Molecular Mechanics approach</a:t>
            </a:r>
            <a:endParaRPr lang="en-GB" b="1" dirty="0"/>
          </a:p>
        </p:txBody>
      </p:sp>
      <p:sp>
        <p:nvSpPr>
          <p:cNvPr id="4" name="TextBox 2"/>
          <p:cNvSpPr txBox="1">
            <a:spLocks noChangeArrowheads="1"/>
          </p:cNvSpPr>
          <p:nvPr/>
        </p:nvSpPr>
        <p:spPr bwMode="auto">
          <a:xfrm>
            <a:off x="128601" y="604273"/>
            <a:ext cx="8920409" cy="1785104"/>
          </a:xfrm>
          <a:prstGeom prst="rect">
            <a:avLst/>
          </a:prstGeom>
          <a:noFill/>
          <a:ln w="9525">
            <a:noFill/>
            <a:miter lim="800000"/>
            <a:headEnd/>
            <a:tailEnd/>
          </a:ln>
        </p:spPr>
        <p:txBody>
          <a:bodyPr wrap="square">
            <a:spAutoFit/>
          </a:bodyPr>
          <a:lstStyle/>
          <a:p>
            <a:pPr>
              <a:spcAft>
                <a:spcPts val="600"/>
              </a:spcAft>
              <a:buFont typeface="Arial" charset="0"/>
              <a:buChar char="•"/>
            </a:pPr>
            <a:r>
              <a:rPr lang="en-US" dirty="0">
                <a:latin typeface="Verdana" panose="020B0604030504040204" pitchFamily="34" charset="0"/>
                <a:ea typeface="Verdana" panose="020B0604030504040204" pitchFamily="34" charset="0"/>
                <a:cs typeface="Verdana" panose="020B0604030504040204" pitchFamily="34" charset="0"/>
              </a:rPr>
              <a:t> No electrons</a:t>
            </a:r>
          </a:p>
          <a:p>
            <a:pPr>
              <a:spcAft>
                <a:spcPts val="600"/>
              </a:spcAft>
              <a:buFont typeface="Arial" charset="0"/>
              <a:buChar char="•"/>
            </a:pPr>
            <a:r>
              <a:rPr lang="en-US" dirty="0">
                <a:latin typeface="Verdana" panose="020B0604030504040204" pitchFamily="34" charset="0"/>
                <a:ea typeface="Verdana" panose="020B0604030504040204" pitchFamily="34" charset="0"/>
                <a:cs typeface="Verdana" panose="020B0604030504040204" pitchFamily="34" charset="0"/>
              </a:rPr>
              <a:t> Molecules represented as ‘balls’ + ‘springs’</a:t>
            </a:r>
          </a:p>
          <a:p>
            <a:pPr>
              <a:spcAft>
                <a:spcPts val="600"/>
              </a:spcAft>
              <a:buFont typeface="Arial" charset="0"/>
              <a:buChar char="•"/>
            </a:pPr>
            <a:r>
              <a:rPr lang="en-US" dirty="0">
                <a:latin typeface="Verdana" panose="020B0604030504040204" pitchFamily="34" charset="0"/>
                <a:ea typeface="Verdana" panose="020B0604030504040204" pitchFamily="34" charset="0"/>
                <a:cs typeface="Verdana" panose="020B0604030504040204" pitchFamily="34" charset="0"/>
              </a:rPr>
              <a:t> Empirical potential to account for intra- and intermolecular interactions                       </a:t>
            </a:r>
          </a:p>
          <a:p>
            <a:pPr>
              <a:spcAft>
                <a:spcPts val="600"/>
              </a:spcAft>
            </a:pPr>
            <a:r>
              <a:rPr lang="en-US"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   </a:t>
            </a:r>
            <a:r>
              <a:rPr lang="en-US" b="1" dirty="0">
                <a:latin typeface="Verdana" panose="020B0604030504040204" pitchFamily="34" charset="0"/>
                <a:ea typeface="Verdana" panose="020B0604030504040204" pitchFamily="34" charset="0"/>
                <a:cs typeface="Verdana" panose="020B0604030504040204" pitchFamily="34" charset="0"/>
                <a:sym typeface="Wingdings" panose="05000000000000000000" pitchFamily="2" charset="2"/>
              </a:rPr>
              <a:t>Force Field (FF)</a:t>
            </a:r>
            <a:endParaRPr lang="en-US" b="1" dirty="0">
              <a:latin typeface="Verdana" panose="020B0604030504040204" pitchFamily="34" charset="0"/>
              <a:ea typeface="Verdana" panose="020B0604030504040204" pitchFamily="34" charset="0"/>
              <a:cs typeface="Verdana" panose="020B0604030504040204" pitchFamily="34" charset="0"/>
            </a:endParaRPr>
          </a:p>
          <a:p>
            <a:pPr>
              <a:spcAft>
                <a:spcPts val="600"/>
              </a:spcAft>
              <a:buFont typeface="Arial" charset="0"/>
              <a:buChar char="•"/>
            </a:pPr>
            <a:r>
              <a:rPr lang="en-US" dirty="0">
                <a:latin typeface="Verdana" panose="020B0604030504040204" pitchFamily="34" charset="0"/>
                <a:ea typeface="Verdana" panose="020B0604030504040204" pitchFamily="34" charset="0"/>
                <a:cs typeface="Verdana" panose="020B0604030504040204" pitchFamily="34" charset="0"/>
              </a:rPr>
              <a:t> ~5-6 orders of magnitude faster than DFT </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~10</a:t>
            </a:r>
            <a:r>
              <a:rPr lang="en-US" baseline="30000" dirty="0">
                <a:latin typeface="Verdana" panose="020B0604030504040204" pitchFamily="34" charset="0"/>
                <a:ea typeface="Verdana" panose="020B0604030504040204" pitchFamily="34" charset="0"/>
                <a:cs typeface="Verdana" panose="020B0604030504040204" pitchFamily="34" charset="0"/>
                <a:sym typeface="Wingdings" pitchFamily="2" charset="2"/>
              </a:rPr>
              <a:t>4</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-10</a:t>
            </a:r>
            <a:r>
              <a:rPr lang="en-US" baseline="30000" dirty="0">
                <a:latin typeface="Verdana" panose="020B0604030504040204" pitchFamily="34" charset="0"/>
                <a:ea typeface="Verdana" panose="020B0604030504040204" pitchFamily="34" charset="0"/>
                <a:cs typeface="Verdana" panose="020B0604030504040204" pitchFamily="34" charset="0"/>
                <a:sym typeface="Wingdings" pitchFamily="2" charset="2"/>
              </a:rPr>
              <a:t>5</a:t>
            </a:r>
            <a:r>
              <a:rPr lang="en-US" dirty="0">
                <a:latin typeface="Verdana" panose="020B0604030504040204" pitchFamily="34" charset="0"/>
                <a:ea typeface="Verdana" panose="020B0604030504040204" pitchFamily="34" charset="0"/>
                <a:cs typeface="Verdana" panose="020B0604030504040204" pitchFamily="34" charset="0"/>
                <a:sym typeface="Wingdings" pitchFamily="2" charset="2"/>
              </a:rPr>
              <a:t> atoms, ~1-100 ns</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3"/>
          <p:cNvPicPr>
            <a:picLocks noChangeAspect="1" noChangeArrowheads="1"/>
          </p:cNvPicPr>
          <p:nvPr/>
        </p:nvPicPr>
        <p:blipFill>
          <a:blip r:embed="rId3" cstate="print"/>
          <a:srcRect/>
          <a:stretch>
            <a:fillRect/>
          </a:stretch>
        </p:blipFill>
        <p:spPr bwMode="auto">
          <a:xfrm>
            <a:off x="980037" y="2529445"/>
            <a:ext cx="2641943" cy="2536123"/>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4770848" y="2470079"/>
            <a:ext cx="3540013" cy="2570595"/>
          </a:xfrm>
          <a:prstGeom prst="rect">
            <a:avLst/>
          </a:prstGeom>
          <a:noFill/>
          <a:ln w="9525">
            <a:noFill/>
            <a:miter lim="800000"/>
            <a:headEnd/>
            <a:tailEnd/>
          </a:ln>
        </p:spPr>
      </p:pic>
    </p:spTree>
    <p:extLst>
      <p:ext uri="{BB962C8B-B14F-4D97-AF65-F5344CB8AC3E}">
        <p14:creationId xmlns:p14="http://schemas.microsoft.com/office/powerpoint/2010/main" val="1188736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09955" y="1949201"/>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94119" y="35631"/>
            <a:ext cx="8727371" cy="548559"/>
          </a:xfrm>
        </p:spPr>
        <p:txBody>
          <a:bodyPr/>
          <a:lstStyle/>
          <a:p>
            <a:r>
              <a:rPr lang="en-US" b="1" dirty="0" smtClean="0"/>
              <a:t>What is a Force Field?</a:t>
            </a:r>
            <a:endParaRPr lang="en-GB" b="1" dirty="0"/>
          </a:p>
        </p:txBody>
      </p:sp>
      <p:sp>
        <p:nvSpPr>
          <p:cNvPr id="4" name="Text Box 5"/>
          <p:cNvSpPr txBox="1">
            <a:spLocks noChangeArrowheads="1"/>
          </p:cNvSpPr>
          <p:nvPr/>
        </p:nvSpPr>
        <p:spPr bwMode="auto">
          <a:xfrm>
            <a:off x="3" y="932808"/>
            <a:ext cx="874382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defRPr>
            </a:lvl1pPr>
            <a:lvl2pPr marL="800100" indent="-3429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182858" eaLnBrk="1" hangingPunct="1">
              <a:spcAft>
                <a:spcPts val="1200"/>
              </a:spcAft>
              <a:buFont typeface="Arial" panose="020B0604020202020204" pitchFamily="34" charset="0"/>
              <a:buChar char="•"/>
            </a:pPr>
            <a:r>
              <a:rPr lang="en-US" altLang="en-US" sz="2000" dirty="0">
                <a:latin typeface="Verdana" panose="020B0604030504040204" pitchFamily="34" charset="0"/>
                <a:ea typeface="Verdana" panose="020B0604030504040204" pitchFamily="34" charset="0"/>
                <a:cs typeface="Verdana" panose="020B0604030504040204" pitchFamily="34" charset="0"/>
              </a:rPr>
              <a:t>A mathematical expression describing the dependence of the energy of a system on the coordinates of the atoms</a:t>
            </a:r>
          </a:p>
          <a:p>
            <a:pPr indent="-182858" eaLnBrk="1" hangingPunct="1">
              <a:spcAft>
                <a:spcPts val="600"/>
              </a:spcAft>
              <a:buFont typeface="Arial" panose="020B0604020202020204" pitchFamily="34" charset="0"/>
              <a:buChar char="•"/>
            </a:pPr>
            <a:r>
              <a:rPr lang="en-US" altLang="en-US" sz="2000" dirty="0">
                <a:latin typeface="Verdana" panose="020B0604030504040204" pitchFamily="34" charset="0"/>
                <a:ea typeface="Verdana" panose="020B0604030504040204" pitchFamily="34" charset="0"/>
                <a:cs typeface="Verdana" panose="020B0604030504040204" pitchFamily="34" charset="0"/>
              </a:rPr>
              <a:t> Consists of:</a:t>
            </a:r>
          </a:p>
          <a:p>
            <a:pPr lvl="1" eaLnBrk="1" hangingPunct="1">
              <a:spcAft>
                <a:spcPts val="600"/>
              </a:spcAft>
              <a:buFontTx/>
              <a:buAutoNum type="arabicPeriod"/>
            </a:pPr>
            <a:r>
              <a:rPr lang="en-US" altLang="en-US" sz="2000" dirty="0">
                <a:latin typeface="Verdana" panose="020B0604030504040204" pitchFamily="34" charset="0"/>
                <a:ea typeface="Verdana" panose="020B0604030504040204" pitchFamily="34" charset="0"/>
                <a:cs typeface="Verdana" panose="020B0604030504040204" pitchFamily="34" charset="0"/>
              </a:rPr>
              <a:t>An analytical form of the interatomic potential energy, U(r</a:t>
            </a:r>
            <a:r>
              <a:rPr lang="en-US" altLang="en-US" sz="2000" baseline="-25000" dirty="0">
                <a:latin typeface="Verdana" panose="020B0604030504040204" pitchFamily="34" charset="0"/>
                <a:ea typeface="Verdana" panose="020B0604030504040204" pitchFamily="34" charset="0"/>
                <a:cs typeface="Verdana" panose="020B0604030504040204" pitchFamily="34" charset="0"/>
              </a:rPr>
              <a:t>1</a:t>
            </a:r>
            <a:r>
              <a:rPr lang="en-US" altLang="en-US" sz="2000" dirty="0">
                <a:latin typeface="Verdana" panose="020B0604030504040204" pitchFamily="34" charset="0"/>
                <a:ea typeface="Verdana" panose="020B0604030504040204" pitchFamily="34" charset="0"/>
                <a:cs typeface="Verdana" panose="020B0604030504040204" pitchFamily="34" charset="0"/>
              </a:rPr>
              <a:t>...</a:t>
            </a:r>
            <a:r>
              <a:rPr lang="en-US" altLang="en-US" sz="2000" dirty="0" err="1">
                <a:latin typeface="Verdana" panose="020B0604030504040204" pitchFamily="34" charset="0"/>
                <a:ea typeface="Verdana" panose="020B0604030504040204" pitchFamily="34" charset="0"/>
                <a:cs typeface="Verdana" panose="020B0604030504040204" pitchFamily="34" charset="0"/>
              </a:rPr>
              <a:t>r</a:t>
            </a:r>
            <a:r>
              <a:rPr lang="en-US" altLang="en-US" sz="2000" baseline="-25000" dirty="0" err="1">
                <a:latin typeface="Verdana" panose="020B0604030504040204" pitchFamily="34" charset="0"/>
                <a:ea typeface="Verdana" panose="020B0604030504040204" pitchFamily="34" charset="0"/>
                <a:cs typeface="Verdana" panose="020B0604030504040204" pitchFamily="34" charset="0"/>
              </a:rPr>
              <a:t>N</a:t>
            </a:r>
            <a:r>
              <a:rPr lang="en-US" altLang="en-US" sz="2000" dirty="0">
                <a:latin typeface="Verdana" panose="020B0604030504040204" pitchFamily="34" charset="0"/>
                <a:ea typeface="Verdana" panose="020B0604030504040204" pitchFamily="34" charset="0"/>
                <a:cs typeface="Verdana" panose="020B0604030504040204" pitchFamily="34" charset="0"/>
              </a:rPr>
              <a:t>)</a:t>
            </a:r>
          </a:p>
          <a:p>
            <a:pPr lvl="1" eaLnBrk="1" hangingPunct="1">
              <a:spcAft>
                <a:spcPts val="1200"/>
              </a:spcAft>
              <a:buFontTx/>
              <a:buAutoNum type="arabicPeriod"/>
            </a:pPr>
            <a:r>
              <a:rPr lang="en-US" altLang="en-US" sz="2000" dirty="0">
                <a:latin typeface="Verdana" panose="020B0604030504040204" pitchFamily="34" charset="0"/>
                <a:ea typeface="Verdana" panose="020B0604030504040204" pitchFamily="34" charset="0"/>
                <a:cs typeface="Verdana" panose="020B0604030504040204" pitchFamily="34" charset="0"/>
              </a:rPr>
              <a:t>A set of parameters entering U(r</a:t>
            </a:r>
            <a:r>
              <a:rPr lang="en-US" altLang="en-US" sz="2000" baseline="-25000" dirty="0">
                <a:latin typeface="Verdana" panose="020B0604030504040204" pitchFamily="34" charset="0"/>
                <a:ea typeface="Verdana" panose="020B0604030504040204" pitchFamily="34" charset="0"/>
                <a:cs typeface="Verdana" panose="020B0604030504040204" pitchFamily="34" charset="0"/>
              </a:rPr>
              <a:t>1</a:t>
            </a:r>
            <a:r>
              <a:rPr lang="en-US" altLang="en-US" sz="2000" dirty="0">
                <a:latin typeface="Verdana" panose="020B0604030504040204" pitchFamily="34" charset="0"/>
                <a:ea typeface="Verdana" panose="020B0604030504040204" pitchFamily="34" charset="0"/>
                <a:cs typeface="Verdana" panose="020B0604030504040204" pitchFamily="34" charset="0"/>
              </a:rPr>
              <a:t>...</a:t>
            </a:r>
            <a:r>
              <a:rPr lang="en-US" altLang="en-US" sz="2000" dirty="0" err="1">
                <a:latin typeface="Verdana" panose="020B0604030504040204" pitchFamily="34" charset="0"/>
                <a:ea typeface="Verdana" panose="020B0604030504040204" pitchFamily="34" charset="0"/>
                <a:cs typeface="Verdana" panose="020B0604030504040204" pitchFamily="34" charset="0"/>
              </a:rPr>
              <a:t>r</a:t>
            </a:r>
            <a:r>
              <a:rPr lang="en-US" altLang="en-US" sz="2000" baseline="-25000" dirty="0" err="1">
                <a:latin typeface="Verdana" panose="020B0604030504040204" pitchFamily="34" charset="0"/>
                <a:ea typeface="Verdana" panose="020B0604030504040204" pitchFamily="34" charset="0"/>
                <a:cs typeface="Verdana" panose="020B0604030504040204" pitchFamily="34" charset="0"/>
              </a:rPr>
              <a:t>N</a:t>
            </a:r>
            <a:r>
              <a:rPr lang="en-US" altLang="en-US" sz="2000" dirty="0">
                <a:latin typeface="Verdana" panose="020B0604030504040204" pitchFamily="34" charset="0"/>
                <a:ea typeface="Verdana" panose="020B0604030504040204" pitchFamily="34" charset="0"/>
                <a:cs typeface="Verdana" panose="020B0604030504040204" pitchFamily="34" charset="0"/>
              </a:rPr>
              <a:t>)</a:t>
            </a:r>
          </a:p>
          <a:p>
            <a:pPr indent="-182858" eaLnBrk="1" hangingPunct="1">
              <a:spcAft>
                <a:spcPts val="1200"/>
              </a:spcAft>
              <a:buFont typeface="Arial" panose="020B0604020202020204" pitchFamily="34" charset="0"/>
              <a:buChar char="•"/>
            </a:pPr>
            <a:r>
              <a:rPr lang="en-US" altLang="en-US" sz="2000" dirty="0">
                <a:latin typeface="Verdana" panose="020B0604030504040204" pitchFamily="34" charset="0"/>
                <a:ea typeface="Verdana" panose="020B0604030504040204" pitchFamily="34" charset="0"/>
                <a:cs typeface="Verdana" panose="020B0604030504040204" pitchFamily="34" charset="0"/>
              </a:rPr>
              <a:t>The parameters are obtained from </a:t>
            </a:r>
            <a:r>
              <a:rPr lang="en-US" altLang="en-US" sz="2000" i="1" dirty="0">
                <a:latin typeface="Verdana" panose="020B0604030504040204" pitchFamily="34" charset="0"/>
                <a:ea typeface="Verdana" panose="020B0604030504040204" pitchFamily="34" charset="0"/>
                <a:cs typeface="Verdana" panose="020B0604030504040204" pitchFamily="34" charset="0"/>
              </a:rPr>
              <a:t>ab initio</a:t>
            </a:r>
            <a:r>
              <a:rPr lang="en-US" altLang="en-US" sz="2000" dirty="0">
                <a:latin typeface="Verdana" panose="020B0604030504040204" pitchFamily="34" charset="0"/>
                <a:ea typeface="Verdana" panose="020B0604030504040204" pitchFamily="34" charset="0"/>
                <a:cs typeface="Verdana" panose="020B0604030504040204" pitchFamily="34" charset="0"/>
              </a:rPr>
              <a:t> calculations and/or fitting to experimental data</a:t>
            </a:r>
          </a:p>
          <a:p>
            <a:pPr indent="-182858" eaLnBrk="1" hangingPunct="1">
              <a:spcAft>
                <a:spcPts val="1200"/>
              </a:spcAft>
              <a:buFont typeface="Arial" panose="020B0604020202020204" pitchFamily="34" charset="0"/>
              <a:buChar char="•"/>
            </a:pPr>
            <a:r>
              <a:rPr lang="en-US" altLang="en-US" sz="2000" dirty="0">
                <a:latin typeface="Verdana" panose="020B0604030504040204" pitchFamily="34" charset="0"/>
                <a:ea typeface="Verdana" panose="020B0604030504040204" pitchFamily="34" charset="0"/>
                <a:cs typeface="Verdana" panose="020B0604030504040204" pitchFamily="34" charset="0"/>
              </a:rPr>
              <a:t>Molecules are defined as collection of atoms held together by simple elastic (harmonic) forces</a:t>
            </a:r>
          </a:p>
        </p:txBody>
      </p:sp>
    </p:spTree>
    <p:extLst>
      <p:ext uri="{BB962C8B-B14F-4D97-AF65-F5344CB8AC3E}">
        <p14:creationId xmlns:p14="http://schemas.microsoft.com/office/powerpoint/2010/main" val="86360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
          <p:cNvSpPr txBox="1">
            <a:spLocks/>
          </p:cNvSpPr>
          <p:nvPr/>
        </p:nvSpPr>
        <p:spPr>
          <a:xfrm>
            <a:off x="169331" y="2067953"/>
            <a:ext cx="8727371" cy="292314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sz="1800" dirty="0"/>
          </a:p>
        </p:txBody>
      </p:sp>
      <p:sp>
        <p:nvSpPr>
          <p:cNvPr id="2" name="Text Placeholder 1"/>
          <p:cNvSpPr>
            <a:spLocks noGrp="1"/>
          </p:cNvSpPr>
          <p:nvPr>
            <p:ph type="body" sz="quarter" idx="18"/>
          </p:nvPr>
        </p:nvSpPr>
        <p:spPr>
          <a:xfrm>
            <a:off x="153495" y="71259"/>
            <a:ext cx="8727371" cy="548559"/>
          </a:xfrm>
        </p:spPr>
        <p:txBody>
          <a:bodyPr/>
          <a:lstStyle/>
          <a:p>
            <a:r>
              <a:rPr lang="en-US" b="1" dirty="0" smtClean="0"/>
              <a:t>A standard FF</a:t>
            </a:r>
            <a:endParaRPr lang="en-GB" b="1" dirty="0"/>
          </a:p>
        </p:txBody>
      </p:sp>
      <p:pic>
        <p:nvPicPr>
          <p:cNvPr id="4" name="Picture 4"/>
          <p:cNvPicPr>
            <a:picLocks noChangeAspect="1" noChangeArrowheads="1"/>
          </p:cNvPicPr>
          <p:nvPr/>
        </p:nvPicPr>
        <p:blipFill>
          <a:blip r:embed="rId3" cstate="print"/>
          <a:srcRect/>
          <a:stretch>
            <a:fillRect/>
          </a:stretch>
        </p:blipFill>
        <p:spPr bwMode="auto">
          <a:xfrm>
            <a:off x="916842" y="682068"/>
            <a:ext cx="6695245" cy="4439341"/>
          </a:xfrm>
          <a:prstGeom prst="rect">
            <a:avLst/>
          </a:prstGeom>
          <a:noFill/>
          <a:ln w="9525">
            <a:noFill/>
            <a:miter lim="800000"/>
            <a:headEnd/>
            <a:tailEnd/>
          </a:ln>
        </p:spPr>
      </p:pic>
    </p:spTree>
    <p:extLst>
      <p:ext uri="{BB962C8B-B14F-4D97-AF65-F5344CB8AC3E}">
        <p14:creationId xmlns:p14="http://schemas.microsoft.com/office/powerpoint/2010/main" val="34322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ILL 2016_slides V1">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LL 2016_slides V1">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LL 2016_slides V2">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ILL 2016_slides V3">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49858</TotalTime>
  <Words>5013</Words>
  <Application>Microsoft Office PowerPoint</Application>
  <PresentationFormat>On-screen Show (16:9)</PresentationFormat>
  <Paragraphs>599</Paragraphs>
  <Slides>67</Slides>
  <Notes>67</Notes>
  <HiddenSlides>22</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2</vt:i4>
      </vt:variant>
      <vt:variant>
        <vt:lpstr>Slide Titles</vt:lpstr>
      </vt:variant>
      <vt:variant>
        <vt:i4>67</vt:i4>
      </vt:variant>
    </vt:vector>
  </HeadingPairs>
  <TitlesOfParts>
    <vt:vector size="87" baseType="lpstr">
      <vt:lpstr>Arial</vt:lpstr>
      <vt:lpstr>Calibri</vt:lpstr>
      <vt:lpstr>Calibri Light</vt:lpstr>
      <vt:lpstr>Cambria Math</vt:lpstr>
      <vt:lpstr>Comic Sans MS</vt:lpstr>
      <vt:lpstr>Courier New</vt:lpstr>
      <vt:lpstr>Garamond</vt:lpstr>
      <vt:lpstr>Symbol</vt:lpstr>
      <vt:lpstr>Times New Roman</vt:lpstr>
      <vt:lpstr>Verdana</vt:lpstr>
      <vt:lpstr>Verdana Bold</vt:lpstr>
      <vt:lpstr>Wingdings</vt:lpstr>
      <vt:lpstr>Wingdings 2</vt:lpstr>
      <vt:lpstr>1_ILL 2016_slides V1</vt:lpstr>
      <vt:lpstr>ILL 2016_slides V1</vt:lpstr>
      <vt:lpstr>Custom Design</vt:lpstr>
      <vt:lpstr>ILL 2016_slides V2</vt:lpstr>
      <vt:lpstr>ILL 2016_slides V3</vt:lpstr>
      <vt:lpstr>Equation</vt:lpstr>
      <vt:lpstr>Microsoft Equation 3.0</vt:lpstr>
      <vt:lpstr>Classical MD simulations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Corp.</dc:creator>
  <cp:lastModifiedBy>Miguel Angel Gonzalez</cp:lastModifiedBy>
  <cp:revision>579</cp:revision>
  <dcterms:created xsi:type="dcterms:W3CDTF">2016-07-01T08:53:11Z</dcterms:created>
  <dcterms:modified xsi:type="dcterms:W3CDTF">2018-09-16T20:06:13Z</dcterms:modified>
</cp:coreProperties>
</file>